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A610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chemeClr val="accent1"/>
              </a:gs>
              <a:gs pos="100000">
                <a:schemeClr val="accent1">
                  <a:hueOff val="321132"/>
                  <a:satOff val="-12043"/>
                  <a:lumOff val="-7113"/>
                </a:schemeClr>
              </a:gs>
            </a:gsLst>
            <a:lin ang="5400000"/>
          </a:gra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chemeClr val="accent1"/>
              </a:gs>
              <a:gs pos="100000">
                <a:schemeClr val="accent1">
                  <a:hueOff val="321132"/>
                  <a:satOff val="-12043"/>
                  <a:lumOff val="-7113"/>
                </a:schemeClr>
              </a:gs>
            </a:gsLst>
            <a:lin ang="5400000"/>
          </a:gradFill>
        </a:fill>
      </a:tcStyle>
    </a:firstRow>
  </a:tblStyle>
  <a:tblStyle styleId="{D51ADE6A-740E-44AE-83CC-AE7238B6C88D}" styleName="">
    <a:tblBg/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A610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chemeClr val="accent1"/>
              </a:gs>
              <a:gs pos="100000">
                <a:schemeClr val="accent1">
                  <a:hueOff val="321132"/>
                  <a:satOff val="-12043"/>
                  <a:lumOff val="-7113"/>
                </a:schemeClr>
              </a:gs>
            </a:gsLst>
            <a:lin ang="5400000"/>
          </a:gra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chemeClr val="accent1"/>
              </a:gs>
              <a:gs pos="100000">
                <a:schemeClr val="accent1">
                  <a:hueOff val="321132"/>
                  <a:satOff val="-12043"/>
                  <a:lumOff val="-7113"/>
                </a:schemeClr>
              </a:gs>
            </a:gsLst>
            <a:lin ang="5400000"/>
          </a:gradFill>
        </a:fill>
      </a:tcStyle>
    </a:firstRow>
  </a:tblStyle>
  <a:tblStyle styleId="{BBFC77FB-9ED0-4EC9-95AA-A1379042E64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0"/>
  </p:normalViewPr>
  <p:slideViewPr>
    <p:cSldViewPr snapToGrid="0" snapToObjects="1">
      <p:cViewPr varScale="1">
        <p:scale>
          <a:sx n="113" d="100"/>
          <a:sy n="113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7" name="Shape 8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06400" latinLnBrk="0">
      <a:defRPr sz="1400">
        <a:latin typeface="Lucida Grande"/>
        <a:ea typeface="Lucida Grande"/>
        <a:cs typeface="Lucida Grande"/>
        <a:sym typeface="Lucida Grande"/>
      </a:defRPr>
    </a:lvl1pPr>
    <a:lvl2pPr indent="228600" defTabSz="406400" latinLnBrk="0">
      <a:defRPr sz="1400">
        <a:latin typeface="Lucida Grande"/>
        <a:ea typeface="Lucida Grande"/>
        <a:cs typeface="Lucida Grande"/>
        <a:sym typeface="Lucida Grande"/>
      </a:defRPr>
    </a:lvl2pPr>
    <a:lvl3pPr indent="457200" defTabSz="406400" latinLnBrk="0">
      <a:defRPr sz="1400">
        <a:latin typeface="Lucida Grande"/>
        <a:ea typeface="Lucida Grande"/>
        <a:cs typeface="Lucida Grande"/>
        <a:sym typeface="Lucida Grande"/>
      </a:defRPr>
    </a:lvl3pPr>
    <a:lvl4pPr indent="685800" defTabSz="406400" latinLnBrk="0">
      <a:defRPr sz="1400">
        <a:latin typeface="Lucida Grande"/>
        <a:ea typeface="Lucida Grande"/>
        <a:cs typeface="Lucida Grande"/>
        <a:sym typeface="Lucida Grande"/>
      </a:defRPr>
    </a:lvl4pPr>
    <a:lvl5pPr indent="914400" defTabSz="406400" latinLnBrk="0">
      <a:defRPr sz="1400">
        <a:latin typeface="Lucida Grande"/>
        <a:ea typeface="Lucida Grande"/>
        <a:cs typeface="Lucida Grande"/>
        <a:sym typeface="Lucida Grande"/>
      </a:defRPr>
    </a:lvl5pPr>
    <a:lvl6pPr indent="1143000" defTabSz="406400" latinLnBrk="0">
      <a:defRPr sz="1400">
        <a:latin typeface="Lucida Grande"/>
        <a:ea typeface="Lucida Grande"/>
        <a:cs typeface="Lucida Grande"/>
        <a:sym typeface="Lucida Grande"/>
      </a:defRPr>
    </a:lvl6pPr>
    <a:lvl7pPr indent="1371600" defTabSz="406400" latinLnBrk="0">
      <a:defRPr sz="1400">
        <a:latin typeface="Lucida Grande"/>
        <a:ea typeface="Lucida Grande"/>
        <a:cs typeface="Lucida Grande"/>
        <a:sym typeface="Lucida Grande"/>
      </a:defRPr>
    </a:lvl7pPr>
    <a:lvl8pPr indent="1600200" defTabSz="406400" latinLnBrk="0">
      <a:defRPr sz="1400">
        <a:latin typeface="Lucida Grande"/>
        <a:ea typeface="Lucida Grande"/>
        <a:cs typeface="Lucida Grande"/>
        <a:sym typeface="Lucida Grande"/>
      </a:defRPr>
    </a:lvl8pPr>
    <a:lvl9pPr indent="1828800" defTabSz="406400" latinLnBrk="0">
      <a:defRPr sz="1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7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8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749" y="6502400"/>
            <a:ext cx="254001" cy="266700"/>
          </a:xfrm>
          <a:prstGeom prst="rect">
            <a:avLst/>
          </a:prstGeom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749" y="6502400"/>
            <a:ext cx="254001" cy="266700"/>
          </a:xfrm>
          <a:prstGeom prst="rect">
            <a:avLst/>
          </a:prstGeom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1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2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749" y="6502400"/>
            <a:ext cx="254001" cy="266700"/>
          </a:xfrm>
          <a:prstGeom prst="rect">
            <a:avLst/>
          </a:prstGeom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4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749" y="6502400"/>
            <a:ext cx="254001" cy="266700"/>
          </a:xfrm>
          <a:prstGeom prst="rect">
            <a:avLst/>
          </a:prstGeom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8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5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63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749" y="6502400"/>
            <a:ext cx="254001" cy="266700"/>
          </a:xfrm>
          <a:prstGeom prst="rect">
            <a:avLst/>
          </a:prstGeom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749" y="6502400"/>
            <a:ext cx="254001" cy="266700"/>
          </a:xfrm>
          <a:prstGeom prst="rect">
            <a:avLst/>
          </a:prstGeom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749" y="6502400"/>
            <a:ext cx="254001" cy="266700"/>
          </a:xfrm>
          <a:prstGeom prst="rect">
            <a:avLst/>
          </a:prstGeom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9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bg>
      <p:bgPr>
        <a:solidFill>
          <a:srgbClr val="DC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0" marR="0" defTabSz="91440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4525964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342900" marR="0" indent="-342900" defTabSz="9144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285750" defTabSz="914400">
              <a:buClr>
                <a:srgbClr val="000000"/>
              </a:buClr>
              <a:buFontTx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228600" defTabSz="914400">
              <a:buClr>
                <a:srgbClr val="000000"/>
              </a:buClr>
              <a:buFont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228600" defTabSz="914400">
              <a:buClr>
                <a:srgbClr val="000000"/>
              </a:buClr>
              <a:buFont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228600" defTabSz="914400">
              <a:buClr>
                <a:srgbClr val="000000"/>
              </a:buClr>
              <a:buFont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384" y="6469967"/>
            <a:ext cx="258416" cy="249016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algn="r" defTabSz="914400">
              <a:defRPr sz="1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H="1" flipV="1">
            <a:off x="66675" y="808038"/>
            <a:ext cx="9028114" cy="1587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426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75" y="90021"/>
            <a:ext cx="1074455" cy="829923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Line"/>
          <p:cNvSpPr/>
          <p:nvPr/>
        </p:nvSpPr>
        <p:spPr>
          <a:xfrm flipH="1" flipV="1">
            <a:off x="66675" y="6497637"/>
            <a:ext cx="9028114" cy="1588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28" name="‹#›"/>
          <p:cNvSpPr txBox="1"/>
          <p:nvPr/>
        </p:nvSpPr>
        <p:spPr>
          <a:xfrm>
            <a:off x="8424863" y="6521450"/>
            <a:ext cx="566738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sz="1200"/>
              <a:t>‹#›</a:t>
            </a:r>
          </a:p>
        </p:txBody>
      </p:sp>
      <p:pic>
        <p:nvPicPr>
          <p:cNvPr id="429" name="LogoW-ShadowTransBack.png" descr="LogoW-ShadowTransB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0413" y="0"/>
            <a:ext cx="1984376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AURA Open House  • April 25, 2014"/>
          <p:cNvSpPr txBox="1"/>
          <p:nvPr/>
        </p:nvSpPr>
        <p:spPr>
          <a:xfrm>
            <a:off x="457200" y="6521450"/>
            <a:ext cx="8229600" cy="23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A6A6A6"/>
                </a:solidFill>
              </a:rPr>
              <a:t>AURA Open House  • April 25, 2014</a:t>
            </a:r>
          </a:p>
        </p:txBody>
      </p:sp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xfrm>
            <a:off x="1141129" y="0"/>
            <a:ext cx="6188359" cy="842963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defTabSz="457200">
              <a:defRPr sz="2400" b="1">
                <a:solidFill>
                  <a:srgbClr val="1F497D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432" name="Body Level One…"/>
          <p:cNvSpPr txBox="1">
            <a:spLocks noGrp="1"/>
          </p:cNvSpPr>
          <p:nvPr>
            <p:ph type="body" idx="1"/>
          </p:nvPr>
        </p:nvSpPr>
        <p:spPr>
          <a:xfrm>
            <a:off x="120508" y="121848"/>
            <a:ext cx="8229601" cy="5843589"/>
          </a:xfrm>
          <a:prstGeom prst="rect">
            <a:avLst/>
          </a:prstGeom>
        </p:spPr>
        <p:txBody>
          <a:bodyPr lIns="45719" tIns="45719" rIns="45719" bIns="45719"/>
          <a:lstStyle>
            <a:lvl1pPr marL="342900" marR="0" indent="-342900" defTabSz="457200">
              <a:spcBef>
                <a:spcPts val="500"/>
              </a:spcBef>
              <a:buClrTx/>
              <a:buChar char="−"/>
              <a:defRPr sz="2400">
                <a:solidFill>
                  <a:srgbClr val="000000"/>
                </a:solidFill>
                <a:uFillTx/>
              </a:defRPr>
            </a:lvl1pPr>
            <a:lvl2pPr marL="742950" marR="0" indent="-285750" defTabSz="457200">
              <a:spcBef>
                <a:spcPts val="500"/>
              </a:spcBef>
              <a:buClrTx/>
              <a:defRPr sz="2400">
                <a:solidFill>
                  <a:srgbClr val="000000"/>
                </a:solidFill>
                <a:uFillTx/>
              </a:defRPr>
            </a:lvl2pPr>
            <a:lvl3pPr marL="1143000" marR="0" indent="-228600" defTabSz="457200">
              <a:buClrTx/>
              <a:defRPr>
                <a:solidFill>
                  <a:srgbClr val="000000"/>
                </a:solidFill>
                <a:uFillTx/>
              </a:defRPr>
            </a:lvl3pPr>
            <a:lvl4pPr marL="1645920" marR="0" indent="-274320" defTabSz="457200">
              <a:spcBef>
                <a:spcPts val="500"/>
              </a:spcBef>
              <a:buClrTx/>
              <a:defRPr sz="2400">
                <a:solidFill>
                  <a:srgbClr val="000000"/>
                </a:solidFill>
                <a:uFillTx/>
              </a:defRPr>
            </a:lvl4pPr>
            <a:lvl5pPr marL="2103120" marR="0" indent="-274320" defTabSz="457200">
              <a:spcBef>
                <a:spcPts val="500"/>
              </a:spcBef>
              <a:buClrTx/>
              <a:defRPr sz="24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914400">
              <a:defRPr sz="12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Line"/>
          <p:cNvSpPr/>
          <p:nvPr/>
        </p:nvSpPr>
        <p:spPr>
          <a:xfrm flipH="1" flipV="1">
            <a:off x="66675" y="808038"/>
            <a:ext cx="9028114" cy="1587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441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75" y="90021"/>
            <a:ext cx="1074455" cy="829923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Line"/>
          <p:cNvSpPr/>
          <p:nvPr/>
        </p:nvSpPr>
        <p:spPr>
          <a:xfrm flipH="1" flipV="1">
            <a:off x="66675" y="6497637"/>
            <a:ext cx="9028114" cy="1588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12700" dist="20000" dir="5400000" rotWithShape="0">
              <a:srgbClr val="808080">
                <a:alpha val="37999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3" name="‹#›"/>
          <p:cNvSpPr txBox="1"/>
          <p:nvPr/>
        </p:nvSpPr>
        <p:spPr>
          <a:xfrm>
            <a:off x="8424863" y="6521450"/>
            <a:ext cx="566738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/>
            </a:pPr>
            <a:r>
              <a:rPr sz="1200"/>
              <a:t>‹#›</a:t>
            </a:r>
          </a:p>
        </p:txBody>
      </p:sp>
      <p:pic>
        <p:nvPicPr>
          <p:cNvPr id="444" name="LogoW-ShadowTransBack.png" descr="LogoW-ShadowTransB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0413" y="0"/>
            <a:ext cx="1984376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AURA Annual Meeting  • April 19th , 2012"/>
          <p:cNvSpPr txBox="1"/>
          <p:nvPr/>
        </p:nvSpPr>
        <p:spPr>
          <a:xfrm>
            <a:off x="457200" y="6521450"/>
            <a:ext cx="8229600" cy="23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000">
                <a:solidFill>
                  <a:srgbClr val="A6A6A6"/>
                </a:solidFill>
              </a:rPr>
              <a:t>AURA Annual Meeting  • April 19</a:t>
            </a:r>
            <a:r>
              <a:rPr sz="1000" baseline="30000">
                <a:solidFill>
                  <a:srgbClr val="A6A6A6"/>
                </a:solidFill>
              </a:rPr>
              <a:t>th </a:t>
            </a:r>
            <a:r>
              <a:rPr sz="1000">
                <a:solidFill>
                  <a:srgbClr val="A6A6A6"/>
                </a:solidFill>
              </a:rPr>
              <a:t>, 2012</a:t>
            </a:r>
          </a:p>
        </p:txBody>
      </p:sp>
      <p:sp>
        <p:nvSpPr>
          <p:cNvPr id="446" name="Title Text"/>
          <p:cNvSpPr txBox="1">
            <a:spLocks noGrp="1"/>
          </p:cNvSpPr>
          <p:nvPr>
            <p:ph type="title"/>
          </p:nvPr>
        </p:nvSpPr>
        <p:spPr>
          <a:xfrm>
            <a:off x="1141129" y="0"/>
            <a:ext cx="6188359" cy="842963"/>
          </a:xfrm>
          <a:prstGeom prst="rect">
            <a:avLst/>
          </a:prstGeom>
        </p:spPr>
        <p:txBody>
          <a:bodyPr lIns="45719" tIns="45719" rIns="45719" bIns="45719"/>
          <a:lstStyle>
            <a:lvl1pPr marL="0" marR="0" defTabSz="457200">
              <a:defRPr sz="2400" b="1">
                <a:solidFill>
                  <a:srgbClr val="1F497D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447" name="Body Level One…"/>
          <p:cNvSpPr txBox="1">
            <a:spLocks noGrp="1"/>
          </p:cNvSpPr>
          <p:nvPr>
            <p:ph type="body" idx="1"/>
          </p:nvPr>
        </p:nvSpPr>
        <p:spPr>
          <a:xfrm>
            <a:off x="195262" y="1014412"/>
            <a:ext cx="8720137" cy="5843589"/>
          </a:xfrm>
          <a:prstGeom prst="rect">
            <a:avLst/>
          </a:prstGeom>
        </p:spPr>
        <p:txBody>
          <a:bodyPr lIns="45719" tIns="45719" rIns="45719" bIns="45719"/>
          <a:lstStyle>
            <a:lvl1pPr marL="342900" marR="0" indent="-342900" defTabSz="457200">
              <a:spcBef>
                <a:spcPts val="500"/>
              </a:spcBef>
              <a:buClrTx/>
              <a:defRPr sz="2400">
                <a:solidFill>
                  <a:srgbClr val="000000"/>
                </a:solidFill>
                <a:uFillTx/>
              </a:defRPr>
            </a:lvl1pPr>
            <a:lvl2pPr marL="800100" marR="0" indent="-342900" defTabSz="457200">
              <a:spcBef>
                <a:spcPts val="500"/>
              </a:spcBef>
              <a:buClrTx/>
              <a:defRPr sz="2400">
                <a:solidFill>
                  <a:srgbClr val="000000"/>
                </a:solidFill>
                <a:uFillTx/>
              </a:defRPr>
            </a:lvl2pPr>
            <a:lvl3pPr marL="1219200" marR="0" indent="-304800" defTabSz="457200">
              <a:buClrTx/>
              <a:defRPr>
                <a:solidFill>
                  <a:srgbClr val="000000"/>
                </a:solidFill>
                <a:uFillTx/>
              </a:defRPr>
            </a:lvl3pPr>
            <a:lvl4pPr marL="1714500" marR="0" indent="-342900" defTabSz="457200">
              <a:spcBef>
                <a:spcPts val="500"/>
              </a:spcBef>
              <a:buClrTx/>
              <a:defRPr sz="2400">
                <a:solidFill>
                  <a:srgbClr val="000000"/>
                </a:solidFill>
                <a:uFillTx/>
              </a:defRPr>
            </a:lvl4pPr>
            <a:lvl5pPr marL="2171700" marR="0" indent="-342900" defTabSz="457200">
              <a:spcBef>
                <a:spcPts val="500"/>
              </a:spcBef>
              <a:buClrTx/>
              <a:defRPr sz="24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2133600" cy="358140"/>
          </a:xfrm>
          <a:prstGeom prst="rect">
            <a:avLst/>
          </a:prstGeom>
        </p:spPr>
        <p:txBody>
          <a:bodyPr wrap="square" lIns="45719" tIns="45719" rIns="45719" bIns="45719" anchor="t"/>
          <a:lstStyle>
            <a:lvl1pPr algn="l" defTabSz="914400">
              <a:defRPr sz="18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6600" y="37784"/>
            <a:ext cx="2082800" cy="800416"/>
          </a:xfrm>
          <a:prstGeom prst="rect">
            <a:avLst/>
          </a:prstGeom>
          <a:ln w="12700"/>
        </p:spPr>
      </p:pic>
      <p:sp>
        <p:nvSpPr>
          <p:cNvPr id="456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862013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algn="l" defTabSz="457200">
              <a:defRPr sz="2400" b="1">
                <a:solidFill>
                  <a:srgbClr val="2696B3"/>
                </a:solidFill>
                <a:uFill>
                  <a:solidFill>
                    <a:srgbClr val="2696B3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57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914400"/>
            <a:ext cx="8534400" cy="4840760"/>
          </a:xfrm>
          <a:prstGeom prst="rect">
            <a:avLst/>
          </a:prstGeom>
        </p:spPr>
        <p:txBody>
          <a:bodyPr lIns="38100" tIns="38100" rIns="38100" bIns="38100"/>
          <a:lstStyle>
            <a:lvl1pPr marL="342900" marR="0" indent="-342900" defTabSz="457200">
              <a:spcBef>
                <a:spcPts val="500"/>
              </a:spcBef>
              <a:buClr>
                <a:srgbClr val="000000"/>
              </a:buClr>
              <a:buChar char="−"/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742950" marR="0" indent="-285750" defTabSz="457200">
              <a:spcBef>
                <a:spcPts val="4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143000" marR="0" indent="-228600" defTabSz="457200">
              <a:spcBef>
                <a:spcPts val="400"/>
              </a:spcBef>
              <a:buClr>
                <a:srgbClr val="000000"/>
              </a:buClr>
              <a:buFontTx/>
              <a:buChar char="-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600200" marR="0" indent="-228600" defTabSz="457200">
              <a:spcBef>
                <a:spcPts val="300"/>
              </a:spcBef>
              <a:buClr>
                <a:srgbClr val="000000"/>
              </a:buClr>
              <a:buChar char="•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2057400" marR="0" indent="-228600" defTabSz="457200">
              <a:spcBef>
                <a:spcPts val="300"/>
              </a:spcBef>
              <a:buClr>
                <a:srgbClr val="000000"/>
              </a:buCl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6862" y="6431120"/>
            <a:ext cx="204738" cy="215901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t"/>
          <a:lstStyle>
            <a:lvl1pPr algn="r" defTabSz="457200">
              <a:defRPr sz="10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5842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66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698500" marR="0" indent="-381000" defTabSz="584200">
              <a:spcBef>
                <a:spcPts val="24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43000" marR="0" indent="-381000" defTabSz="584200">
              <a:spcBef>
                <a:spcPts val="24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87500" marR="0" indent="-381000" defTabSz="584200">
              <a:spcBef>
                <a:spcPts val="24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32000" marR="0" indent="-381000" defTabSz="584200">
              <a:spcBef>
                <a:spcPts val="24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76500" marR="0" indent="-381000" defTabSz="584200">
              <a:spcBef>
                <a:spcPts val="24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266" y="6509742"/>
            <a:ext cx="236538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5842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4913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584200">
              <a:defRPr sz="54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47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49134" cy="400943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698500" marR="0" indent="-381000" defTabSz="584200">
              <a:spcBef>
                <a:spcPts val="2400"/>
              </a:spcBef>
              <a:buClrTx/>
              <a:buSzPct val="171000"/>
              <a:buFontTx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43000" marR="0" indent="-381000" defTabSz="584200">
              <a:spcBef>
                <a:spcPts val="24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87500" marR="0" indent="-381000" defTabSz="584200">
              <a:spcBef>
                <a:spcPts val="2400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32000" marR="0" indent="-381000" defTabSz="584200">
              <a:spcBef>
                <a:spcPts val="24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76500" marR="0" indent="-381000" defTabSz="584200">
              <a:spcBef>
                <a:spcPts val="24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4546" y="6554390"/>
            <a:ext cx="198438" cy="198439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5842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LSSTlogo_white.jpg" descr="LSSTlogo_white.jpg"/>
          <p:cNvPicPr>
            <a:picLocks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518400" y="136172"/>
            <a:ext cx="1473200" cy="53728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Line"/>
          <p:cNvSpPr/>
          <p:nvPr/>
        </p:nvSpPr>
        <p:spPr>
          <a:xfrm flipH="1" flipV="1">
            <a:off x="66675" y="808037"/>
            <a:ext cx="9028113" cy="1588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85" name="Line"/>
          <p:cNvSpPr/>
          <p:nvPr/>
        </p:nvSpPr>
        <p:spPr>
          <a:xfrm flipH="1" flipV="1">
            <a:off x="66675" y="6497638"/>
            <a:ext cx="9028113" cy="1588"/>
          </a:xfrm>
          <a:prstGeom prst="line">
            <a:avLst/>
          </a:prstGeom>
          <a:ln w="25400">
            <a:solidFill>
              <a:srgbClr val="6095C9"/>
            </a:solidFill>
          </a:ln>
          <a:effectLst>
            <a:outerShdw blurRad="38100" dist="25400" dir="5400000" rotWithShape="0">
              <a:srgbClr val="929292">
                <a:alpha val="37998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86" name="Lynne Jones, “Inventorying the Solar System”• AAS, Seattle • January 2011"/>
          <p:cNvSpPr txBox="1"/>
          <p:nvPr/>
        </p:nvSpPr>
        <p:spPr>
          <a:xfrm>
            <a:off x="457200" y="6521450"/>
            <a:ext cx="82423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marL="40640" marR="40640" algn="ctr">
              <a:buClr>
                <a:srgbClr val="919191"/>
              </a:buClr>
              <a:buFont typeface="Calibri"/>
              <a:defRPr sz="9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Lynne Jones, “Inventorying the Solar System”• AAS, Seattle • January 2011</a:t>
            </a:r>
          </a:p>
        </p:txBody>
      </p:sp>
      <p:sp>
        <p:nvSpPr>
          <p:cNvPr id="487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622301"/>
          </a:xfrm>
          <a:prstGeom prst="rect">
            <a:avLst/>
          </a:prstGeom>
        </p:spPr>
        <p:txBody>
          <a:bodyPr/>
          <a:lstStyle>
            <a:lvl1pPr marL="40640" marR="40640" algn="l" defTabSz="457200">
              <a:defRPr sz="3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5715000"/>
          </a:xfrm>
          <a:prstGeom prst="rect">
            <a:avLst/>
          </a:prstGeom>
        </p:spPr>
        <p:txBody>
          <a:bodyPr/>
          <a:lstStyle>
            <a:lvl1pPr marL="383540" marR="40640" indent="-342900" defTabSz="457200">
              <a:buClr>
                <a:srgbClr val="000000"/>
              </a:buClr>
              <a:defRPr sz="3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783590" marR="40640" indent="-285750" defTabSz="457200">
              <a:spcBef>
                <a:spcPts val="700"/>
              </a:spcBef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183639" marR="40640" indent="-228600" defTabSz="457200">
              <a:buClr>
                <a:srgbClr val="000000"/>
              </a:buClr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640839" marR="40640" indent="-228600" defTabSz="4572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2098039" marR="40640" indent="-228600" defTabSz="457200">
              <a:buClr>
                <a:srgbClr val="000000"/>
              </a:buCl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0276" y="6521450"/>
            <a:ext cx="255911" cy="235869"/>
          </a:xfrm>
          <a:prstGeom prst="rect">
            <a:avLst/>
          </a:prstGeom>
        </p:spPr>
        <p:txBody>
          <a:bodyPr anchor="t"/>
          <a:lstStyle>
            <a:lvl1pPr defTabSz="584200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Text"/>
          <p:cNvSpPr txBox="1">
            <a:spLocks noGrp="1"/>
          </p:cNvSpPr>
          <p:nvPr>
            <p:ph type="title"/>
          </p:nvPr>
        </p:nvSpPr>
        <p:spPr>
          <a:xfrm>
            <a:off x="762000" y="101600"/>
            <a:ext cx="7620000" cy="1473200"/>
          </a:xfrm>
          <a:prstGeom prst="rect">
            <a:avLst/>
          </a:prstGeom>
        </p:spPr>
        <p:txBody>
          <a:bodyPr/>
          <a:lstStyle>
            <a:lvl1pPr marL="0" marR="0" defTabSz="406400">
              <a:defRPr sz="4800"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Title Text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0259" y="6375400"/>
            <a:ext cx="294437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w White Background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PPTlogo.png" descr="PPT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6600" y="37787"/>
            <a:ext cx="2082800" cy="800416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Title Text"/>
          <p:cNvSpPr txBox="1">
            <a:spLocks noGrp="1"/>
          </p:cNvSpPr>
          <p:nvPr>
            <p:ph type="title"/>
          </p:nvPr>
        </p:nvSpPr>
        <p:spPr>
          <a:xfrm>
            <a:off x="228603" y="0"/>
            <a:ext cx="6188359" cy="862022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457164">
              <a:defRPr sz="24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pic>
        <p:nvPicPr>
          <p:cNvPr id="506" name="PPTlogo.png" descr="PPT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6600" y="37787"/>
            <a:ext cx="2082800" cy="800416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914400">
              <a:defRPr sz="12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‹#›"/>
          <p:cNvSpPr txBox="1"/>
          <p:nvPr/>
        </p:nvSpPr>
        <p:spPr>
          <a:xfrm>
            <a:off x="8424863" y="6400800"/>
            <a:ext cx="566738" cy="23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15" name="PPTlogo.png" descr="PPT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6600" y="37784"/>
            <a:ext cx="2082800" cy="80041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Text"/>
          <p:cNvSpPr txBox="1"/>
          <p:nvPr/>
        </p:nvSpPr>
        <p:spPr>
          <a:xfrm>
            <a:off x="1090142" y="6400800"/>
            <a:ext cx="7039914" cy="3581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17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862013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457200">
              <a:defRPr sz="24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914400">
              <a:defRPr sz="12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‹#›"/>
          <p:cNvSpPr txBox="1"/>
          <p:nvPr/>
        </p:nvSpPr>
        <p:spPr>
          <a:xfrm>
            <a:off x="8424863" y="6400800"/>
            <a:ext cx="566738" cy="23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26" name="PPTlogo.png" descr="PPT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6600" y="37784"/>
            <a:ext cx="2082800" cy="800416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Mocking the Universe | Space Telescope Science Institute | July 27, 2015"/>
          <p:cNvSpPr txBox="1"/>
          <p:nvPr/>
        </p:nvSpPr>
        <p:spPr>
          <a:xfrm>
            <a:off x="1090142" y="6400800"/>
            <a:ext cx="7039914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2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28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862013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457200">
              <a:defRPr sz="24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914400">
              <a:defRPr sz="12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‹#›"/>
          <p:cNvSpPr txBox="1"/>
          <p:nvPr/>
        </p:nvSpPr>
        <p:spPr>
          <a:xfrm>
            <a:off x="8424863" y="6400800"/>
            <a:ext cx="566738" cy="23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37" name="PPTlogo.png" descr="PPT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6600" y="37784"/>
            <a:ext cx="2082800" cy="800416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Mocking the Universe | Space Telescope Science Institute | July 27, 2015"/>
          <p:cNvSpPr txBox="1"/>
          <p:nvPr/>
        </p:nvSpPr>
        <p:spPr>
          <a:xfrm>
            <a:off x="1090142" y="6400800"/>
            <a:ext cx="7039914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2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39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862013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457200">
              <a:defRPr sz="24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914400">
              <a:defRPr sz="12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‹#›"/>
          <p:cNvSpPr txBox="1"/>
          <p:nvPr/>
        </p:nvSpPr>
        <p:spPr>
          <a:xfrm>
            <a:off x="8424863" y="6400800"/>
            <a:ext cx="566738" cy="23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r>
          </a:p>
        </p:txBody>
      </p:sp>
      <p:pic>
        <p:nvPicPr>
          <p:cNvPr id="548" name="PPTlogo.png" descr="PPT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6600" y="37784"/>
            <a:ext cx="2082800" cy="80041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Mocking the Universe | Space Telescope Science Institute | July 27, 2015"/>
          <p:cNvSpPr txBox="1"/>
          <p:nvPr/>
        </p:nvSpPr>
        <p:spPr>
          <a:xfrm>
            <a:off x="1090142" y="6400800"/>
            <a:ext cx="7039914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200" cap="all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Mocking the Universe | Space Telescope Science Institute | July 27, 2015</a:t>
            </a:r>
          </a:p>
        </p:txBody>
      </p:sp>
      <p:sp>
        <p:nvSpPr>
          <p:cNvPr id="550" name="Title Text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188358" cy="862013"/>
          </a:xfrm>
          <a:prstGeom prst="rect">
            <a:avLst/>
          </a:prstGeom>
        </p:spPr>
        <p:txBody>
          <a:bodyPr lIns="45715" tIns="45715" rIns="45715" bIns="45715"/>
          <a:lstStyle>
            <a:lvl1pPr marL="0" marR="0" algn="l" defTabSz="457200">
              <a:defRPr sz="2400" b="1">
                <a:solidFill>
                  <a:srgbClr val="2284A4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551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8" y="1014412"/>
            <a:ext cx="8229602" cy="5843588"/>
          </a:xfrm>
          <a:prstGeom prst="rect">
            <a:avLst/>
          </a:prstGeom>
        </p:spPr>
        <p:txBody>
          <a:bodyPr lIns="45719" tIns="45719" rIns="45719" bIns="45719"/>
          <a:lstStyle>
            <a:lvl1pPr marL="342900" marR="0" indent="-342900" defTabSz="457200">
              <a:spcBef>
                <a:spcPts val="500"/>
              </a:spcBef>
              <a:buClrTx/>
              <a:buChar char="−"/>
              <a:defRPr sz="2400">
                <a:solidFill>
                  <a:srgbClr val="000000"/>
                </a:solidFill>
                <a:uFillTx/>
              </a:defRPr>
            </a:lvl1pPr>
            <a:lvl2pPr marL="800100" marR="0" indent="-342900" defTabSz="457200">
              <a:spcBef>
                <a:spcPts val="500"/>
              </a:spcBef>
              <a:buClrTx/>
              <a:buChar char="•"/>
              <a:defRPr sz="2400">
                <a:solidFill>
                  <a:srgbClr val="000000"/>
                </a:solidFill>
                <a:uFillTx/>
              </a:defRPr>
            </a:lvl2pPr>
            <a:lvl3pPr marL="1219200" marR="0" indent="-304800" defTabSz="457200">
              <a:buClrTx/>
              <a:buChar char="-"/>
              <a:defRPr>
                <a:solidFill>
                  <a:srgbClr val="000000"/>
                </a:solidFill>
                <a:uFillTx/>
              </a:defRPr>
            </a:lvl3pPr>
            <a:lvl4pPr marL="1714500" marR="0" indent="-342900" defTabSz="457200">
              <a:spcBef>
                <a:spcPts val="500"/>
              </a:spcBef>
              <a:buClrTx/>
              <a:buChar char="•"/>
              <a:defRPr sz="2400">
                <a:solidFill>
                  <a:srgbClr val="000000"/>
                </a:solidFill>
                <a:uFillTx/>
              </a:defRPr>
            </a:lvl4pPr>
            <a:lvl5pPr marL="2220685" marR="0" indent="-391885" defTabSz="457200">
              <a:spcBef>
                <a:spcPts val="500"/>
              </a:spcBef>
              <a:buClrTx/>
              <a:defRPr sz="24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 defTabSz="914400">
              <a:defRPr sz="120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itle Text"/>
          <p:cNvSpPr txBox="1">
            <a:spLocks noGrp="1"/>
          </p:cNvSpPr>
          <p:nvPr>
            <p:ph type="title"/>
          </p:nvPr>
        </p:nvSpPr>
        <p:spPr>
          <a:xfrm>
            <a:off x="888999" y="177799"/>
            <a:ext cx="7353301" cy="1714501"/>
          </a:xfrm>
          <a:prstGeom prst="rect">
            <a:avLst/>
          </a:prstGeom>
        </p:spPr>
        <p:txBody>
          <a:bodyPr/>
          <a:lstStyle>
            <a:lvl1pPr marL="0" marR="0" defTabSz="406400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60" name="Body Level One…"/>
          <p:cNvSpPr txBox="1">
            <a:spLocks noGrp="1"/>
          </p:cNvSpPr>
          <p:nvPr>
            <p:ph type="body" idx="1"/>
          </p:nvPr>
        </p:nvSpPr>
        <p:spPr>
          <a:xfrm>
            <a:off x="888999" y="1943100"/>
            <a:ext cx="7353301" cy="4013200"/>
          </a:xfrm>
          <a:prstGeom prst="rect">
            <a:avLst/>
          </a:prstGeom>
        </p:spPr>
        <p:txBody>
          <a:bodyPr anchor="ctr"/>
          <a:lstStyle>
            <a:lvl1pPr marL="848178" marR="0" indent="-530678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292678" marR="0" indent="-530678" defTabSz="406400">
              <a:spcBef>
                <a:spcPts val="17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37178" marR="0" indent="-530678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181678" marR="0" indent="-530678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26178" marR="0" indent="-530678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649" y="6489700"/>
            <a:ext cx="254001" cy="266700"/>
          </a:xfrm>
          <a:prstGeom prst="rect">
            <a:avLst/>
          </a:prstGeom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584200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69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671285" marR="0" indent="-353785" defTabSz="584200">
              <a:spcBef>
                <a:spcPts val="24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15785" marR="0" indent="-353785" defTabSz="584200">
              <a:spcBef>
                <a:spcPts val="24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60285" marR="0" indent="-353785" defTabSz="584200">
              <a:spcBef>
                <a:spcPts val="24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04785" marR="0" indent="-353785" defTabSz="584200">
              <a:spcBef>
                <a:spcPts val="24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49285" marR="0" indent="-353785" defTabSz="584200">
              <a:spcBef>
                <a:spcPts val="24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5616" y="6509742"/>
            <a:ext cx="223838" cy="2365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5842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584200">
              <a:defRPr sz="54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8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644071" marR="0" indent="-326571" defTabSz="584200">
              <a:spcBef>
                <a:spcPts val="2400"/>
              </a:spcBef>
              <a:buClrTx/>
              <a:buSzPct val="171000"/>
              <a:buFontTx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88571" marR="0" indent="-326571" defTabSz="584200">
              <a:spcBef>
                <a:spcPts val="24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33071" marR="0" indent="-326571" defTabSz="584200">
              <a:spcBef>
                <a:spcPts val="2400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977571" marR="0" indent="-326571" defTabSz="584200">
              <a:spcBef>
                <a:spcPts val="24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22071" marR="0" indent="-326571" defTabSz="584200">
              <a:spcBef>
                <a:spcPts val="24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8316" y="6509742"/>
            <a:ext cx="198438" cy="1984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5842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10765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8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698500" marR="0" indent="-381000" defTabSz="410765">
              <a:spcBef>
                <a:spcPts val="16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43000" marR="0" indent="-381000" defTabSz="410765">
              <a:spcBef>
                <a:spcPts val="16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87500" marR="0" indent="-381000" defTabSz="410765">
              <a:spcBef>
                <a:spcPts val="16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32000" marR="0" indent="-381000" defTabSz="410765">
              <a:spcBef>
                <a:spcPts val="16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76500" marR="0" indent="-381000" defTabSz="410765">
              <a:spcBef>
                <a:spcPts val="16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266" y="6509742"/>
            <a:ext cx="236538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itle Text"/>
          <p:cNvSpPr txBox="1">
            <a:spLocks noGrp="1"/>
          </p:cNvSpPr>
          <p:nvPr>
            <p:ph type="title"/>
          </p:nvPr>
        </p:nvSpPr>
        <p:spPr>
          <a:xfrm>
            <a:off x="888999" y="177799"/>
            <a:ext cx="7353301" cy="1714501"/>
          </a:xfrm>
          <a:prstGeom prst="rect">
            <a:avLst/>
          </a:prstGeom>
        </p:spPr>
        <p:txBody>
          <a:bodyPr/>
          <a:lstStyle>
            <a:lvl1pPr marL="0" marR="0" defTabSz="285750">
              <a:defRPr sz="54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96" name="Body Level One…"/>
          <p:cNvSpPr txBox="1">
            <a:spLocks noGrp="1"/>
          </p:cNvSpPr>
          <p:nvPr>
            <p:ph type="body" idx="1"/>
          </p:nvPr>
        </p:nvSpPr>
        <p:spPr>
          <a:xfrm>
            <a:off x="888999" y="1943100"/>
            <a:ext cx="7353301" cy="4013200"/>
          </a:xfrm>
          <a:prstGeom prst="rect">
            <a:avLst/>
          </a:prstGeom>
        </p:spPr>
        <p:txBody>
          <a:bodyPr anchor="ctr"/>
          <a:lstStyle>
            <a:lvl1pPr marL="845038" marR="0" indent="-527538" defTabSz="285750">
              <a:spcBef>
                <a:spcPts val="1100"/>
              </a:spcBef>
              <a:buClrTx/>
              <a:buSzPct val="171000"/>
              <a:buFontTx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289538" marR="0" indent="-527538" defTabSz="285750">
              <a:spcBef>
                <a:spcPts val="11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34038" marR="0" indent="-527538" defTabSz="285750">
              <a:spcBef>
                <a:spcPts val="1100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178538" marR="0" indent="-527538" defTabSz="285750">
              <a:spcBef>
                <a:spcPts val="11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23038" marR="0" indent="-527538" defTabSz="285750">
              <a:spcBef>
                <a:spcPts val="11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1449" y="6502400"/>
            <a:ext cx="228601" cy="228600"/>
          </a:xfrm>
          <a:prstGeom prst="rect">
            <a:avLst/>
          </a:prstGeom>
        </p:spPr>
        <p:txBody>
          <a:bodyPr anchor="t"/>
          <a:lstStyle>
            <a:lvl1pPr defTabSz="28575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4863" y="6400800"/>
            <a:ext cx="208395" cy="21844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sz="900"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5" name="Name of Meeting • Location, Location • Date Date"/>
          <p:cNvSpPr txBox="1"/>
          <p:nvPr/>
        </p:nvSpPr>
        <p:spPr>
          <a:xfrm>
            <a:off x="1600200" y="6400800"/>
            <a:ext cx="5943601" cy="21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Name of Meeting • Location, Location • Date Date</a:t>
            </a:r>
          </a:p>
        </p:txBody>
      </p:sp>
      <p:pic>
        <p:nvPicPr>
          <p:cNvPr id="606" name="3-bg.png" descr="3-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228599" y="152399"/>
            <a:ext cx="6188359" cy="557214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marR="0" algn="l" defTabSz="457200">
              <a:defRPr sz="2200" b="1">
                <a:solidFill>
                  <a:srgbClr val="616161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idx="1"/>
          </p:nvPr>
        </p:nvSpPr>
        <p:spPr>
          <a:xfrm>
            <a:off x="304799" y="914400"/>
            <a:ext cx="8534401" cy="518160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14325" marR="0" indent="-314325" defTabSz="457200">
              <a:spcBef>
                <a:spcPts val="500"/>
              </a:spcBef>
              <a:buClrTx/>
              <a:buChar char="−"/>
              <a:defRPr sz="2200">
                <a:solidFill>
                  <a:srgbClr val="000000"/>
                </a:solidFill>
                <a:uFillTx/>
              </a:defRPr>
            </a:lvl1pPr>
            <a:lvl2pPr marL="719137" marR="0" indent="-261937" defTabSz="457200">
              <a:spcBef>
                <a:spcPts val="500"/>
              </a:spcBef>
              <a:buClrTx/>
              <a:defRPr sz="2200">
                <a:solidFill>
                  <a:srgbClr val="000000"/>
                </a:solidFill>
                <a:uFillTx/>
              </a:defRPr>
            </a:lvl2pPr>
            <a:lvl3pPr marL="1123950" marR="0" indent="-209550" defTabSz="457200">
              <a:buClrTx/>
              <a:defRPr sz="2200">
                <a:solidFill>
                  <a:srgbClr val="000000"/>
                </a:solidFill>
                <a:uFillTx/>
              </a:defRPr>
            </a:lvl3pPr>
            <a:lvl4pPr marL="1623060" marR="0" indent="-251460" defTabSz="457200">
              <a:spcBef>
                <a:spcPts val="500"/>
              </a:spcBef>
              <a:buClrTx/>
              <a:defRPr sz="2200">
                <a:solidFill>
                  <a:srgbClr val="000000"/>
                </a:solidFill>
                <a:uFillTx/>
              </a:defRPr>
            </a:lvl4pPr>
            <a:lvl5pPr marL="2080260" marR="0" indent="-251460" defTabSz="457200">
              <a:spcBef>
                <a:spcPts val="500"/>
              </a:spcBef>
              <a:buClrTx/>
              <a:defRPr sz="220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ext"/>
          <p:cNvSpPr txBox="1"/>
          <p:nvPr/>
        </p:nvSpPr>
        <p:spPr>
          <a:xfrm>
            <a:off x="1600200" y="6400800"/>
            <a:ext cx="5943601" cy="218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 sz="9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4913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10765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17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49134" cy="400943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708526" marR="0" indent="-391026" defTabSz="410765">
              <a:spcBef>
                <a:spcPts val="16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53026" marR="0" indent="-391026" defTabSz="410765">
              <a:spcBef>
                <a:spcPts val="16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97526" marR="0" indent="-391026" defTabSz="410765">
              <a:spcBef>
                <a:spcPts val="16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42026" marR="0" indent="-391026" defTabSz="410765">
              <a:spcBef>
                <a:spcPts val="16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86526" marR="0" indent="-391026" defTabSz="410765">
              <a:spcBef>
                <a:spcPts val="16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1151" y="6527601"/>
            <a:ext cx="223839" cy="236539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4913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10765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26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49134" cy="400943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708526" marR="0" indent="-391026" defTabSz="410765">
              <a:spcBef>
                <a:spcPts val="16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53026" marR="0" indent="-391026" defTabSz="410765">
              <a:spcBef>
                <a:spcPts val="16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97526" marR="0" indent="-391026" defTabSz="410765">
              <a:spcBef>
                <a:spcPts val="16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42026" marR="0" indent="-391026" defTabSz="410765">
              <a:spcBef>
                <a:spcPts val="16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86526" marR="0" indent="-391026" defTabSz="410765">
              <a:spcBef>
                <a:spcPts val="16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1151" y="6527601"/>
            <a:ext cx="223839" cy="236539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Blank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4748" y="6495653"/>
            <a:ext cx="223838" cy="217904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910828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 copy">
    <p:bg>
      <p:bgPr>
        <a:gradFill flip="none" rotWithShape="1">
          <a:gsLst>
            <a:gs pos="0">
              <a:srgbClr val="0329D6"/>
            </a:gs>
            <a:gs pos="100000">
              <a:srgbClr val="01127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#"/>
          <p:cNvSpPr txBox="1"/>
          <p:nvPr/>
        </p:nvSpPr>
        <p:spPr>
          <a:xfrm>
            <a:off x="7161609" y="6474023"/>
            <a:ext cx="1919884" cy="237605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>
            <a:spAutoFit/>
          </a:bodyPr>
          <a:lstStyle>
            <a:lvl1pPr algn="r" defTabSz="910828"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#</a:t>
            </a:r>
          </a:p>
        </p:txBody>
      </p:sp>
      <p:sp>
        <p:nvSpPr>
          <p:cNvPr id="642" name="Title Text"/>
          <p:cNvSpPr txBox="1">
            <a:spLocks noGrp="1"/>
          </p:cNvSpPr>
          <p:nvPr>
            <p:ph type="title"/>
          </p:nvPr>
        </p:nvSpPr>
        <p:spPr>
          <a:xfrm>
            <a:off x="687585" y="0"/>
            <a:ext cx="7768830" cy="1143000"/>
          </a:xfrm>
          <a:prstGeom prst="rect">
            <a:avLst/>
          </a:prstGeom>
        </p:spPr>
        <p:txBody>
          <a:bodyPr lIns="26789" tIns="26789" rIns="26789" bIns="26789"/>
          <a:lstStyle>
            <a:lvl1pPr marL="0" marR="0" defTabSz="910828">
              <a:defRPr sz="4200">
                <a:solidFill>
                  <a:srgbClr val="FFFB00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uFill>
                  <a:solidFill>
                    <a:srgbClr val="FFFB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4748" y="6495653"/>
            <a:ext cx="223838" cy="217904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r" defTabSz="910828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itle Text"/>
          <p:cNvSpPr txBox="1">
            <a:spLocks noGrp="1"/>
          </p:cNvSpPr>
          <p:nvPr>
            <p:ph type="title"/>
          </p:nvPr>
        </p:nvSpPr>
        <p:spPr>
          <a:xfrm>
            <a:off x="892968" y="1151929"/>
            <a:ext cx="7358064" cy="232172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marL="0" marR="0" defTabSz="410765">
              <a:defRPr sz="5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8" y="3536156"/>
            <a:ext cx="7358064" cy="794743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marR="0" indent="0" algn="ctr" defTabSz="410765">
              <a:spcBef>
                <a:spcPts val="0"/>
              </a:spcBef>
              <a:buClrTx/>
              <a:buSzTx/>
              <a:buFontTx/>
              <a:buNone/>
              <a:defRPr sz="2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228600" algn="ctr" defTabSz="410765">
              <a:spcBef>
                <a:spcPts val="0"/>
              </a:spcBef>
              <a:buClrTx/>
              <a:buSzTx/>
              <a:buFontTx/>
              <a:buNone/>
              <a:defRPr sz="2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457200" algn="ctr" defTabSz="410765">
              <a:spcBef>
                <a:spcPts val="0"/>
              </a:spcBef>
              <a:buClrTx/>
              <a:buSzTx/>
              <a:buFontTx/>
              <a:buNone/>
              <a:defRPr sz="2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685800" algn="ctr" defTabSz="410765">
              <a:spcBef>
                <a:spcPts val="0"/>
              </a:spcBef>
              <a:buClrTx/>
              <a:buSzTx/>
              <a:buFontTx/>
              <a:buNone/>
              <a:defRPr sz="2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914400" algn="ctr" defTabSz="410765">
              <a:spcBef>
                <a:spcPts val="0"/>
              </a:spcBef>
              <a:buClrTx/>
              <a:buSzTx/>
              <a:buFontTx/>
              <a:buNone/>
              <a:defRPr sz="2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0732" y="650081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 sz="1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One Column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6600" y="37784"/>
            <a:ext cx="2082800" cy="800416"/>
          </a:xfrm>
          <a:prstGeom prst="rect">
            <a:avLst/>
          </a:prstGeom>
          <a:ln w="3175"/>
        </p:spPr>
      </p:pic>
      <p:sp>
        <p:nvSpPr>
          <p:cNvPr id="660" name="Title Text"/>
          <p:cNvSpPr txBox="1">
            <a:spLocks noGrp="1"/>
          </p:cNvSpPr>
          <p:nvPr>
            <p:ph type="title"/>
          </p:nvPr>
        </p:nvSpPr>
        <p:spPr>
          <a:xfrm>
            <a:off x="228599" y="-1"/>
            <a:ext cx="6188359" cy="862014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algn="l" defTabSz="457200">
              <a:defRPr sz="2200" b="1">
                <a:solidFill>
                  <a:srgbClr val="2696B3"/>
                </a:solidFill>
                <a:uFill>
                  <a:solidFill>
                    <a:srgbClr val="2696B3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661" name="Body Level One…"/>
          <p:cNvSpPr txBox="1">
            <a:spLocks noGrp="1"/>
          </p:cNvSpPr>
          <p:nvPr>
            <p:ph type="body" idx="1"/>
          </p:nvPr>
        </p:nvSpPr>
        <p:spPr>
          <a:xfrm>
            <a:off x="304799" y="914400"/>
            <a:ext cx="8534401" cy="4840760"/>
          </a:xfrm>
          <a:prstGeom prst="rect">
            <a:avLst/>
          </a:prstGeom>
        </p:spPr>
        <p:txBody>
          <a:bodyPr lIns="38100" tIns="38100" rIns="38100" bIns="38100"/>
          <a:lstStyle>
            <a:lvl1pPr marL="314325" marR="0" indent="-314325" defTabSz="457200">
              <a:spcBef>
                <a:spcPts val="500"/>
              </a:spcBef>
              <a:buClr>
                <a:srgbClr val="000000"/>
              </a:buClr>
              <a:buChar char="−"/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714375" marR="0" indent="-257175" defTabSz="457200">
              <a:spcBef>
                <a:spcPts val="400"/>
              </a:spcBef>
              <a:buClr>
                <a:srgbClr val="000000"/>
              </a:buClr>
              <a:buChar char="•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117600" marR="0" indent="-203200" defTabSz="457200">
              <a:spcBef>
                <a:spcPts val="400"/>
              </a:spcBef>
              <a:buClr>
                <a:srgbClr val="000000"/>
              </a:buClr>
              <a:buFontTx/>
              <a:buChar char="-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571625" marR="0" indent="-200025" defTabSz="457200">
              <a:spcBef>
                <a:spcPts val="300"/>
              </a:spcBef>
              <a:buClr>
                <a:srgbClr val="000000"/>
              </a:buClr>
              <a:buChar char="•"/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2024742" marR="0" indent="-195942" defTabSz="457200">
              <a:spcBef>
                <a:spcPts val="300"/>
              </a:spcBef>
              <a:buClr>
                <a:srgbClr val="000000"/>
              </a:buClr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98445" y="6431120"/>
            <a:ext cx="193155" cy="203201"/>
          </a:xfrm>
          <a:prstGeom prst="rect">
            <a:avLst/>
          </a:prstGeom>
          <a:ln w="3175">
            <a:round/>
          </a:ln>
        </p:spPr>
        <p:txBody>
          <a:bodyPr lIns="38100" tIns="38100" rIns="38100" bIns="38100" anchor="t"/>
          <a:lstStyle>
            <a:lvl1pPr algn="r" defTabSz="457200">
              <a:defRPr sz="9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3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584200">
              <a:defRPr sz="5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70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3" cy="401836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616857" marR="0" indent="-299357" defTabSz="584200">
              <a:spcBef>
                <a:spcPts val="2400"/>
              </a:spcBef>
              <a:buClrTx/>
              <a:buSzPct val="171000"/>
              <a:buFontTx/>
              <a:defRPr sz="22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61357" marR="0" indent="-299357" defTabSz="584200">
              <a:spcBef>
                <a:spcPts val="2400"/>
              </a:spcBef>
              <a:buClrTx/>
              <a:buSzPct val="171000"/>
              <a:buFontTx/>
              <a:buChar char="•"/>
              <a:defRPr sz="22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05857" marR="0" indent="-299357" defTabSz="584200">
              <a:spcBef>
                <a:spcPts val="2400"/>
              </a:spcBef>
              <a:buClrTx/>
              <a:buSzPct val="171000"/>
              <a:buFontTx/>
              <a:defRPr sz="22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950357" marR="0" indent="-299357" defTabSz="584200">
              <a:spcBef>
                <a:spcPts val="2400"/>
              </a:spcBef>
              <a:buClrTx/>
              <a:buSzPct val="171000"/>
              <a:buFontTx/>
              <a:buChar char="•"/>
              <a:defRPr sz="22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394857" marR="0" indent="-299357" defTabSz="584200">
              <a:spcBef>
                <a:spcPts val="2400"/>
              </a:spcBef>
              <a:buClrTx/>
              <a:buSzPct val="171000"/>
              <a:buFontTx/>
              <a:buChar char="•"/>
              <a:defRPr sz="22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4666" y="6509742"/>
            <a:ext cx="185738" cy="185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584200">
              <a:defRPr sz="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itle Text"/>
          <p:cNvSpPr txBox="1">
            <a:spLocks noGrp="1"/>
          </p:cNvSpPr>
          <p:nvPr>
            <p:ph type="title"/>
          </p:nvPr>
        </p:nvSpPr>
        <p:spPr>
          <a:xfrm>
            <a:off x="888999" y="177799"/>
            <a:ext cx="7353301" cy="1714501"/>
          </a:xfrm>
          <a:prstGeom prst="rect">
            <a:avLst/>
          </a:prstGeom>
        </p:spPr>
        <p:txBody>
          <a:bodyPr/>
          <a:lstStyle>
            <a:lvl1pPr marL="0" marR="0" defTabSz="406400">
              <a:defRPr sz="54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79" name="Body Level One…"/>
          <p:cNvSpPr txBox="1">
            <a:spLocks noGrp="1"/>
          </p:cNvSpPr>
          <p:nvPr>
            <p:ph type="body" idx="1"/>
          </p:nvPr>
        </p:nvSpPr>
        <p:spPr>
          <a:xfrm>
            <a:off x="888999" y="1943100"/>
            <a:ext cx="7353301" cy="4013200"/>
          </a:xfrm>
          <a:prstGeom prst="rect">
            <a:avLst/>
          </a:prstGeom>
        </p:spPr>
        <p:txBody>
          <a:bodyPr anchor="ctr"/>
          <a:lstStyle>
            <a:lvl1pPr marL="807357" marR="0" indent="-489857" defTabSz="406400">
              <a:spcBef>
                <a:spcPts val="1700"/>
              </a:spcBef>
              <a:buClrTx/>
              <a:buSzPct val="171000"/>
              <a:buFontTx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251857" marR="0" indent="-489857" defTabSz="406400">
              <a:spcBef>
                <a:spcPts val="17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696357" marR="0" indent="-489857" defTabSz="406400">
              <a:spcBef>
                <a:spcPts val="1700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140857" marR="0" indent="-489857" defTabSz="406400">
              <a:spcBef>
                <a:spcPts val="17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585357" marR="0" indent="-489857" defTabSz="406400">
              <a:spcBef>
                <a:spcPts val="1700"/>
              </a:spcBef>
              <a:buClrTx/>
              <a:buSzPct val="171000"/>
              <a:buFontTx/>
              <a:buChar char="•"/>
              <a:defRPr sz="24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1349" y="6489700"/>
            <a:ext cx="228601" cy="228600"/>
          </a:xfrm>
          <a:prstGeom prst="rect">
            <a:avLst/>
          </a:prstGeom>
        </p:spPr>
        <p:txBody>
          <a:bodyPr anchor="t"/>
          <a:lstStyle>
            <a:lvl1pPr defTabSz="4064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9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4913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584200">
              <a:defRPr sz="5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88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49134" cy="400943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666750" marR="0" indent="-349250" defTabSz="584200">
              <a:spcBef>
                <a:spcPts val="2400"/>
              </a:spcBef>
              <a:buClrTx/>
              <a:buSzPct val="171000"/>
              <a:buFontTx/>
              <a:defRPr sz="22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11250" marR="0" indent="-349250" defTabSz="584200">
              <a:spcBef>
                <a:spcPts val="2400"/>
              </a:spcBef>
              <a:buClrTx/>
              <a:buSzPct val="171000"/>
              <a:buFontTx/>
              <a:buChar char="•"/>
              <a:defRPr sz="22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55750" marR="0" indent="-349250" defTabSz="584200">
              <a:spcBef>
                <a:spcPts val="2400"/>
              </a:spcBef>
              <a:buClrTx/>
              <a:buSzPct val="171000"/>
              <a:buFontTx/>
              <a:defRPr sz="22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00250" marR="0" indent="-349250" defTabSz="584200">
              <a:spcBef>
                <a:spcPts val="2400"/>
              </a:spcBef>
              <a:buClrTx/>
              <a:buSzPct val="171000"/>
              <a:buFontTx/>
              <a:buChar char="•"/>
              <a:defRPr sz="22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44750" marR="0" indent="-349250" defTabSz="584200">
              <a:spcBef>
                <a:spcPts val="2400"/>
              </a:spcBef>
              <a:buClrTx/>
              <a:buSzPct val="171000"/>
              <a:buFontTx/>
              <a:buChar char="•"/>
              <a:defRPr sz="22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0896" y="6554390"/>
            <a:ext cx="185738" cy="185739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584200">
              <a:defRPr sz="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itle Text"/>
          <p:cNvSpPr txBox="1">
            <a:spLocks noGrp="1"/>
          </p:cNvSpPr>
          <p:nvPr>
            <p:ph type="title"/>
          </p:nvPr>
        </p:nvSpPr>
        <p:spPr>
          <a:xfrm>
            <a:off x="888999" y="177799"/>
            <a:ext cx="7353301" cy="1714501"/>
          </a:xfrm>
          <a:prstGeom prst="rect">
            <a:avLst/>
          </a:prstGeom>
        </p:spPr>
        <p:txBody>
          <a:bodyPr/>
          <a:lstStyle>
            <a:lvl1pPr marL="0" marR="0" defTabSz="406400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97" name="Body Level One…"/>
          <p:cNvSpPr txBox="1">
            <a:spLocks noGrp="1"/>
          </p:cNvSpPr>
          <p:nvPr>
            <p:ph type="body" idx="1"/>
          </p:nvPr>
        </p:nvSpPr>
        <p:spPr>
          <a:xfrm>
            <a:off x="888999" y="1943100"/>
            <a:ext cx="7353301" cy="4013200"/>
          </a:xfrm>
          <a:prstGeom prst="rect">
            <a:avLst/>
          </a:prstGeom>
        </p:spPr>
        <p:txBody>
          <a:bodyPr anchor="ctr"/>
          <a:lstStyle>
            <a:lvl1pPr marL="848178" marR="0" indent="-530678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292678" marR="0" indent="-530678" defTabSz="406400">
              <a:spcBef>
                <a:spcPts val="17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37178" marR="0" indent="-530678" defTabSz="406400">
              <a:spcBef>
                <a:spcPts val="17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181678" marR="0" indent="-530678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26178" marR="0" indent="-530678" defTabSz="406400">
              <a:spcBef>
                <a:spcPts val="17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8649" y="6489700"/>
            <a:ext cx="254001" cy="266700"/>
          </a:xfrm>
          <a:prstGeom prst="rect">
            <a:avLst/>
          </a:prstGeom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itle Text"/>
          <p:cNvSpPr txBox="1">
            <a:spLocks noGrp="1"/>
          </p:cNvSpPr>
          <p:nvPr>
            <p:ph type="title"/>
          </p:nvPr>
        </p:nvSpPr>
        <p:spPr>
          <a:xfrm>
            <a:off x="687585" y="383976"/>
            <a:ext cx="7768830" cy="1598415"/>
          </a:xfrm>
          <a:prstGeom prst="rect">
            <a:avLst/>
          </a:prstGeom>
        </p:spPr>
        <p:txBody>
          <a:bodyPr lIns="35718" tIns="35718" rIns="35718" bIns="35718"/>
          <a:lstStyle>
            <a:lvl1pPr marL="40640" marR="40640" defTabSz="910828">
              <a:defRPr sz="4000" b="1">
                <a:solidFill>
                  <a:srgbClr val="C6E6E9"/>
                </a:solidFill>
                <a:uFill>
                  <a:solidFill>
                    <a:srgbClr val="C6E6E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706" name="Body Level One…"/>
          <p:cNvSpPr txBox="1">
            <a:spLocks noGrp="1"/>
          </p:cNvSpPr>
          <p:nvPr>
            <p:ph type="body" idx="1"/>
          </p:nvPr>
        </p:nvSpPr>
        <p:spPr>
          <a:xfrm>
            <a:off x="687585" y="1982390"/>
            <a:ext cx="7768830" cy="4875610"/>
          </a:xfrm>
          <a:prstGeom prst="rect">
            <a:avLst/>
          </a:prstGeom>
        </p:spPr>
        <p:txBody>
          <a:bodyPr lIns="35718" tIns="35718" rIns="35718" bIns="35718"/>
          <a:lstStyle>
            <a:lvl1pPr marL="257208" marR="40640" indent="-216568" defTabSz="910828">
              <a:buClrTx/>
              <a:buFontTx/>
              <a:defRPr sz="2400">
                <a:solidFill>
                  <a:srgbClr val="C6E6E9"/>
                </a:solidFill>
                <a:uFill>
                  <a:solidFill>
                    <a:srgbClr val="C6E6E9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  <a:lvl2pPr marL="665928" marR="40640" indent="-168088" defTabSz="910828">
              <a:buClrTx/>
              <a:buFontTx/>
              <a:defRPr sz="2000">
                <a:solidFill>
                  <a:srgbClr val="C6E6E9"/>
                </a:solidFill>
                <a:uFill>
                  <a:solidFill>
                    <a:srgbClr val="C6E6E9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2pPr>
            <a:lvl3pPr marL="1085668" marR="40640" indent="-130628" defTabSz="910828">
              <a:buClrTx/>
              <a:buFontTx/>
              <a:defRPr sz="1600">
                <a:solidFill>
                  <a:srgbClr val="C6E6E9"/>
                </a:solidFill>
                <a:uFill>
                  <a:solidFill>
                    <a:srgbClr val="C6E6E9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3pPr>
            <a:lvl4pPr marL="1542868" marR="40640" indent="-130628" defTabSz="910828">
              <a:buClrTx/>
              <a:buFontTx/>
              <a:defRPr sz="1600">
                <a:solidFill>
                  <a:srgbClr val="C6E6E9"/>
                </a:solidFill>
                <a:uFill>
                  <a:solidFill>
                    <a:srgbClr val="C6E6E9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4pPr>
            <a:lvl5pPr marL="2000068" marR="40640" indent="-130628" defTabSz="910828">
              <a:buClrTx/>
              <a:buFontTx/>
              <a:defRPr sz="1600">
                <a:solidFill>
                  <a:srgbClr val="C6E6E9"/>
                </a:solidFill>
                <a:uFill>
                  <a:solidFill>
                    <a:srgbClr val="C6E6E9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85937" y="6250781"/>
            <a:ext cx="239528" cy="21926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580429"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10765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1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671285" marR="0" indent="-353785" defTabSz="410765">
              <a:spcBef>
                <a:spcPts val="16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15785" marR="0" indent="-353785" defTabSz="410765">
              <a:spcBef>
                <a:spcPts val="16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60285" marR="0" indent="-353785" defTabSz="410765">
              <a:spcBef>
                <a:spcPts val="16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04785" marR="0" indent="-353785" defTabSz="410765">
              <a:spcBef>
                <a:spcPts val="16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49285" marR="0" indent="-353785" defTabSz="410765">
              <a:spcBef>
                <a:spcPts val="16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5616" y="6509742"/>
            <a:ext cx="223838" cy="2365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2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b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10765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3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698500" marR="0" indent="-381000" defTabSz="410765">
              <a:spcBef>
                <a:spcPts val="16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43000" marR="0" indent="-381000" defTabSz="410765">
              <a:spcBef>
                <a:spcPts val="16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87500" marR="0" indent="-381000" defTabSz="410765">
              <a:spcBef>
                <a:spcPts val="16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32000" marR="0" indent="-381000" defTabSz="410765">
              <a:spcBef>
                <a:spcPts val="16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76500" marR="0" indent="-381000" defTabSz="410765">
              <a:spcBef>
                <a:spcPts val="16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266" y="6509742"/>
            <a:ext cx="236538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4913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410765">
              <a:defRPr sz="56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42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49134" cy="400943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708526" marR="0" indent="-391026" defTabSz="410765">
              <a:spcBef>
                <a:spcPts val="16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53026" marR="0" indent="-391026" defTabSz="410765">
              <a:spcBef>
                <a:spcPts val="1600"/>
              </a:spcBef>
              <a:buClrTx/>
              <a:buSzPct val="171000"/>
              <a:buFontTx/>
              <a:buChar char="•"/>
              <a:defRPr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97526" marR="0" indent="-391026" defTabSz="410765">
              <a:spcBef>
                <a:spcPts val="1600"/>
              </a:spcBef>
              <a:buClrTx/>
              <a:buSzPct val="171000"/>
              <a:buFontTx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42026" marR="0" indent="-391026" defTabSz="410765">
              <a:spcBef>
                <a:spcPts val="16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86526" marR="0" indent="-391026" defTabSz="410765">
              <a:spcBef>
                <a:spcPts val="1600"/>
              </a:spcBef>
              <a:buClrTx/>
              <a:buSzPct val="171000"/>
              <a:buFontTx/>
              <a:buChar char="•"/>
              <a:defRPr sz="26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1151" y="6527601"/>
            <a:ext cx="223839" cy="236539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2462" y="2319337"/>
            <a:ext cx="7839076" cy="3095626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705427" marR="0" indent="-387927" defTabSz="412750">
              <a:spcBef>
                <a:spcPts val="2600"/>
              </a:spcBef>
              <a:buClrTx/>
              <a:buSzPct val="171000"/>
              <a:buFontTx/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49927" marR="0" indent="-387927" defTabSz="412750">
              <a:spcBef>
                <a:spcPts val="2600"/>
              </a:spcBef>
              <a:buClrTx/>
              <a:buSzPct val="171000"/>
              <a:buFontTx/>
              <a:buChar char="•"/>
              <a:defRPr sz="32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94427" marR="0" indent="-387927" defTabSz="412750">
              <a:spcBef>
                <a:spcPts val="2600"/>
              </a:spcBef>
              <a:buClrTx/>
              <a:buSzPct val="171000"/>
              <a:buFontTx/>
              <a:defRPr sz="32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38927" marR="0" indent="-387927" defTabSz="412750">
              <a:spcBef>
                <a:spcPts val="2600"/>
              </a:spcBef>
              <a:buClrTx/>
              <a:buSzPct val="171000"/>
              <a:buFontTx/>
              <a:buChar char="•"/>
              <a:defRPr sz="32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83427" marR="0" indent="-387927" defTabSz="412750">
              <a:spcBef>
                <a:spcPts val="2600"/>
              </a:spcBef>
              <a:buClrTx/>
              <a:buSzPct val="171000"/>
              <a:buFontTx/>
              <a:buChar char="•"/>
              <a:defRPr sz="32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1" name="Rectangle"/>
          <p:cNvSpPr txBox="1"/>
          <p:nvPr/>
        </p:nvSpPr>
        <p:spPr>
          <a:xfrm>
            <a:off x="2794056" y="5762625"/>
            <a:ext cx="3555888" cy="133350"/>
          </a:xfrm>
          <a:prstGeom prst="rect">
            <a:avLst/>
          </a:prstGeom>
          <a:solidFill>
            <a:srgbClr val="003A50"/>
          </a:solidFill>
          <a:ln w="12700">
            <a:miter lim="400000"/>
          </a:ln>
        </p:spPr>
        <p:txBody>
          <a:bodyPr lIns="19050" tIns="19050" rIns="19050" bIns="19050"/>
          <a:lstStyle/>
          <a:p>
            <a:pPr defTabSz="412750">
              <a:defRPr sz="5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52" name="Meredith Rawls • @merrdiff"/>
          <p:cNvSpPr txBox="1"/>
          <p:nvPr/>
        </p:nvSpPr>
        <p:spPr>
          <a:xfrm>
            <a:off x="7062251" y="5712618"/>
            <a:ext cx="2004074" cy="233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/>
          <a:lstStyle>
            <a:lvl1pPr algn="ctr" defTabSz="41275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Meredith Rawls • @merrdiff</a:t>
            </a:r>
          </a:p>
        </p:txBody>
      </p:sp>
      <p:sp>
        <p:nvSpPr>
          <p:cNvPr id="753" name="Title Text"/>
          <p:cNvSpPr txBox="1">
            <a:spLocks noGrp="1"/>
          </p:cNvSpPr>
          <p:nvPr>
            <p:ph type="title"/>
          </p:nvPr>
        </p:nvSpPr>
        <p:spPr>
          <a:xfrm>
            <a:off x="652462" y="990600"/>
            <a:ext cx="7839076" cy="1290638"/>
          </a:xfrm>
          <a:prstGeom prst="rect">
            <a:avLst/>
          </a:prstGeom>
        </p:spPr>
        <p:txBody>
          <a:bodyPr lIns="19050" tIns="19050" rIns="19050" bIns="19050"/>
          <a:lstStyle>
            <a:lvl1pPr marL="0" marR="0" algn="l" defTabSz="412750">
              <a:defRPr sz="40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89999" y="5767387"/>
            <a:ext cx="203201" cy="215901"/>
          </a:xfrm>
          <a:prstGeom prst="rect">
            <a:avLst/>
          </a:prstGeom>
        </p:spPr>
        <p:txBody>
          <a:bodyPr lIns="19050" tIns="19050" rIns="19050" bIns="19050" anchor="t"/>
          <a:lstStyle>
            <a:lvl1pPr defTabSz="41275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Line"/>
          <p:cNvSpPr/>
          <p:nvPr/>
        </p:nvSpPr>
        <p:spPr>
          <a:xfrm flipH="1" flipV="1">
            <a:off x="66675" y="808037"/>
            <a:ext cx="9028114" cy="1588"/>
          </a:xfrm>
          <a:prstGeom prst="line">
            <a:avLst/>
          </a:prstGeom>
          <a:ln w="3175">
            <a:solidFill>
              <a:srgbClr val="4F81BD"/>
            </a:solidFill>
          </a:ln>
        </p:spPr>
        <p:txBody>
          <a:bodyPr lIns="0" tIns="0" rIns="0" bIns="0"/>
          <a:lstStyle/>
          <a:p>
            <a:pPr>
              <a:defRPr sz="1100"/>
            </a:pPr>
            <a:endParaRPr/>
          </a:p>
        </p:txBody>
      </p:sp>
      <p:pic>
        <p:nvPicPr>
          <p:cNvPr id="762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74" y="90020"/>
            <a:ext cx="1074456" cy="829924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Line"/>
          <p:cNvSpPr/>
          <p:nvPr/>
        </p:nvSpPr>
        <p:spPr>
          <a:xfrm flipH="1" flipV="1">
            <a:off x="66675" y="6497637"/>
            <a:ext cx="9028114" cy="1588"/>
          </a:xfrm>
          <a:prstGeom prst="line">
            <a:avLst/>
          </a:prstGeom>
          <a:ln w="3175">
            <a:solidFill>
              <a:srgbClr val="4F81BD"/>
            </a:solidFill>
          </a:ln>
        </p:spPr>
        <p:txBody>
          <a:bodyPr lIns="0" tIns="0" rIns="0" bIns="0"/>
          <a:lstStyle/>
          <a:p>
            <a:pPr>
              <a:defRPr sz="1100"/>
            </a:pPr>
            <a:endParaRPr/>
          </a:p>
        </p:txBody>
      </p:sp>
      <p:pic>
        <p:nvPicPr>
          <p:cNvPr id="764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0445" y="-1"/>
            <a:ext cx="1984311" cy="1117601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Title Text"/>
          <p:cNvSpPr txBox="1">
            <a:spLocks noGrp="1"/>
          </p:cNvSpPr>
          <p:nvPr>
            <p:ph type="title"/>
          </p:nvPr>
        </p:nvSpPr>
        <p:spPr>
          <a:xfrm>
            <a:off x="1141129" y="142874"/>
            <a:ext cx="6188359" cy="557214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marR="0" defTabSz="457200">
              <a:defRPr sz="2200">
                <a:solidFill>
                  <a:srgbClr val="1F497D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76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8" y="1014411"/>
            <a:ext cx="8229602" cy="5310189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14325" marR="0" indent="-314325" defTabSz="457200">
              <a:spcBef>
                <a:spcPts val="500"/>
              </a:spcBef>
              <a:buClrTx/>
              <a:buChar char="−"/>
              <a:defRPr sz="2200">
                <a:solidFill>
                  <a:srgbClr val="1F497D"/>
                </a:solidFill>
                <a:uFillTx/>
              </a:defRPr>
            </a:lvl1pPr>
            <a:lvl2pPr marL="719137" marR="0" indent="-261937" defTabSz="457200">
              <a:spcBef>
                <a:spcPts val="500"/>
              </a:spcBef>
              <a:buClrTx/>
              <a:defRPr sz="2200">
                <a:solidFill>
                  <a:srgbClr val="1F497D"/>
                </a:solidFill>
                <a:uFillTx/>
              </a:defRPr>
            </a:lvl2pPr>
            <a:lvl3pPr marL="1123950" marR="0" indent="-209550" defTabSz="457200">
              <a:buClrTx/>
              <a:defRPr sz="2200">
                <a:solidFill>
                  <a:srgbClr val="1F497D"/>
                </a:solidFill>
                <a:uFillTx/>
              </a:defRPr>
            </a:lvl3pPr>
            <a:lvl4pPr marL="1623060" marR="0" indent="-251460" defTabSz="457200">
              <a:spcBef>
                <a:spcPts val="500"/>
              </a:spcBef>
              <a:buClrTx/>
              <a:defRPr sz="2200">
                <a:solidFill>
                  <a:srgbClr val="1F497D"/>
                </a:solidFill>
                <a:uFillTx/>
              </a:defRPr>
            </a:lvl4pPr>
            <a:lvl5pPr marL="2080260" marR="0" indent="-251460" defTabSz="457200">
              <a:spcBef>
                <a:spcPts val="500"/>
              </a:spcBef>
              <a:buClrTx/>
              <a:defRPr sz="2200">
                <a:solidFill>
                  <a:srgbClr val="1F497D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4863" y="6521450"/>
            <a:ext cx="245751" cy="225708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Title Text"/>
          <p:cNvSpPr txBox="1">
            <a:spLocks noGrp="1"/>
          </p:cNvSpPr>
          <p:nvPr>
            <p:ph type="title"/>
          </p:nvPr>
        </p:nvSpPr>
        <p:spPr>
          <a:xfrm>
            <a:off x="558800" y="177800"/>
            <a:ext cx="8039100" cy="1714500"/>
          </a:xfrm>
          <a:prstGeom prst="rect">
            <a:avLst/>
          </a:prstGeom>
        </p:spPr>
        <p:txBody>
          <a:bodyPr/>
          <a:lstStyle>
            <a:lvl1pPr marL="0" marR="0" algn="l" defTabSz="406400">
              <a:defRPr sz="50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75" name="Body Level One…"/>
          <p:cNvSpPr txBox="1">
            <a:spLocks noGrp="1"/>
          </p:cNvSpPr>
          <p:nvPr>
            <p:ph type="body" idx="1"/>
          </p:nvPr>
        </p:nvSpPr>
        <p:spPr>
          <a:xfrm>
            <a:off x="558800" y="1943100"/>
            <a:ext cx="8039100" cy="4013200"/>
          </a:xfrm>
          <a:prstGeom prst="rect">
            <a:avLst/>
          </a:prstGeom>
        </p:spPr>
        <p:txBody>
          <a:bodyPr anchor="ctr"/>
          <a:lstStyle>
            <a:lvl1pPr marL="406400" marR="0" indent="-406400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24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850900" marR="0" indent="-406400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24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295400" marR="0" indent="-406400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739900" marR="0" indent="-406400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24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184400" marR="0" indent="-406400" defTabSz="406400">
              <a:spcBef>
                <a:spcPts val="1700"/>
              </a:spcBef>
              <a:buClrTx/>
              <a:buSzPct val="30000"/>
              <a:buFontTx/>
              <a:buBlip>
                <a:blip r:embed="rId3"/>
              </a:buBlip>
              <a:defRPr sz="2400"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92512" y="6531115"/>
            <a:ext cx="241403" cy="237985"/>
          </a:xfrm>
          <a:prstGeom prst="rect">
            <a:avLst/>
          </a:prstGeom>
        </p:spPr>
        <p:txBody>
          <a:bodyPr anchor="b"/>
          <a:lstStyle>
            <a:lvl1pPr algn="r" defTabSz="406400">
              <a:defRPr sz="900" b="1">
                <a:solidFill>
                  <a:srgbClr val="FFFFFF">
                    <a:alpha val="70000"/>
                  </a:srgbClr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Rectangle"/>
          <p:cNvSpPr/>
          <p:nvPr/>
        </p:nvSpPr>
        <p:spPr>
          <a:xfrm>
            <a:off x="-1" y="857250"/>
            <a:ext cx="2044453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914400">
              <a:defRPr sz="1800">
                <a:solidFill>
                  <a:srgbClr val="1F2121"/>
                </a:solidFill>
              </a:defRPr>
            </a:pPr>
            <a:endParaRPr/>
          </a:p>
        </p:txBody>
      </p:sp>
      <p:pic>
        <p:nvPicPr>
          <p:cNvPr id="784" name="Colorized RGB - use over white-100.jpg" descr="Colorized RGB - use over white-100.jpg"/>
          <p:cNvPicPr>
            <a:picLocks noChangeAspect="1"/>
          </p:cNvPicPr>
          <p:nvPr/>
        </p:nvPicPr>
        <p:blipFill>
          <a:blip r:embed="rId2">
            <a:extLst/>
          </a:blip>
          <a:srcRect t="19608" b="19608"/>
          <a:stretch>
            <a:fillRect/>
          </a:stretch>
        </p:blipFill>
        <p:spPr>
          <a:xfrm>
            <a:off x="0" y="1258655"/>
            <a:ext cx="2044400" cy="1242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Google Shape;17;p2" descr="Google Shape;17;p2"/>
          <p:cNvPicPr>
            <a:picLocks noChangeAspect="1"/>
          </p:cNvPicPr>
          <p:nvPr/>
        </p:nvPicPr>
        <p:blipFill>
          <a:blip r:embed="rId3">
            <a:extLst/>
          </a:blip>
          <a:srcRect r="13733"/>
          <a:stretch>
            <a:fillRect/>
          </a:stretch>
        </p:blipFill>
        <p:spPr>
          <a:xfrm>
            <a:off x="2044498" y="857250"/>
            <a:ext cx="7099447" cy="5143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Google Shape;19;p2" descr="Google Shape;19;p2"/>
          <p:cNvPicPr>
            <a:picLocks noChangeAspect="1"/>
          </p:cNvPicPr>
          <p:nvPr/>
        </p:nvPicPr>
        <p:blipFill>
          <a:blip r:embed="rId4">
            <a:extLst/>
          </a:blip>
          <a:srcRect l="34714" t="47911" r="34713"/>
          <a:stretch>
            <a:fillRect/>
          </a:stretch>
        </p:blipFill>
        <p:spPr>
          <a:xfrm>
            <a:off x="0" y="1841165"/>
            <a:ext cx="2044499" cy="3562335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itle Text"/>
          <p:cNvSpPr txBox="1">
            <a:spLocks noGrp="1"/>
          </p:cNvSpPr>
          <p:nvPr>
            <p:ph type="title"/>
          </p:nvPr>
        </p:nvSpPr>
        <p:spPr>
          <a:xfrm>
            <a:off x="2854925" y="2173153"/>
            <a:ext cx="6123650" cy="1412410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marR="0" algn="l" defTabSz="914400">
              <a:lnSpc>
                <a:spcPct val="90000"/>
              </a:lnSpc>
              <a:defRPr sz="6400" b="1">
                <a:solidFill>
                  <a:srgbClr val="F5F5F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graphicFrame>
        <p:nvGraphicFramePr>
          <p:cNvPr id="788" name="Table"/>
          <p:cNvGraphicFramePr/>
          <p:nvPr/>
        </p:nvGraphicFramePr>
        <p:xfrm>
          <a:off x="2126243" y="4430998"/>
          <a:ext cx="23221789" cy="1549401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322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9400">
                <a:tc>
                  <a:txBody>
                    <a:bodyPr/>
                    <a:lstStyle/>
                    <a:p>
                      <a:pPr defTabSz="914400">
                        <a:defRPr sz="2400">
                          <a:solidFill>
                            <a:srgbClr val="F5F5F5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Željko Ivezić, University of Washington | MN Institute for Astrophysics | April 16, 2021</a:t>
                      </a:r>
                    </a:p>
                  </a:txBody>
                  <a:tcPr marL="0" marR="0" marT="0" marB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89" name="Google Shape;33;p3" descr="Google Shape;33;p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79762" y="5246203"/>
            <a:ext cx="4745295" cy="619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Legacy-Survey-Space-Time_logo-1.png" descr="Legacy-Survey-Space-Time_logo-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146" y="5403515"/>
            <a:ext cx="1405711" cy="46224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86400" y="5406072"/>
            <a:ext cx="2133600" cy="436881"/>
          </a:xfrm>
          <a:prstGeom prst="rect">
            <a:avLst/>
          </a:prstGeom>
        </p:spPr>
        <p:txBody>
          <a:bodyPr lIns="34289" tIns="34289" rIns="34289" bIns="34289"/>
          <a:lstStyle>
            <a:lvl1pPr defTabSz="914400">
              <a:defRPr sz="2400">
                <a:solidFill>
                  <a:srgbClr val="F5F5F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Title Tex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58064" cy="1714501"/>
          </a:xfrm>
          <a:prstGeom prst="rect">
            <a:avLst/>
          </a:prstGeom>
        </p:spPr>
        <p:txBody>
          <a:bodyPr lIns="35718" tIns="35718" rIns="35718" bIns="35718"/>
          <a:lstStyle>
            <a:lvl1pPr marL="0" marR="0" defTabSz="5842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799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4" cy="4018361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698500" marR="0" indent="-381000" defTabSz="584200">
              <a:spcBef>
                <a:spcPts val="24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43000" marR="0" indent="-381000" defTabSz="584200">
              <a:spcBef>
                <a:spcPts val="24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587500" marR="0" indent="-381000" defTabSz="584200">
              <a:spcBef>
                <a:spcPts val="24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032000" marR="0" indent="-381000" defTabSz="584200">
              <a:spcBef>
                <a:spcPts val="24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476500" marR="0" indent="-381000" defTabSz="584200">
              <a:spcBef>
                <a:spcPts val="24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266" y="6509742"/>
            <a:ext cx="236538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5842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7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89000" y="177800"/>
            <a:ext cx="7353300" cy="1714500"/>
          </a:xfrm>
          <a:prstGeom prst="rect">
            <a:avLst/>
          </a:prstGeom>
        </p:spPr>
        <p:txBody>
          <a:bodyPr/>
          <a:lstStyle>
            <a:lvl1pPr marL="0" marR="0" defTabSz="406400">
              <a:defRPr sz="5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1943100"/>
            <a:ext cx="7353300" cy="4013200"/>
          </a:xfrm>
          <a:prstGeom prst="rect">
            <a:avLst/>
          </a:prstGeom>
        </p:spPr>
        <p:txBody>
          <a:bodyPr anchor="ctr"/>
          <a:lstStyle>
            <a:lvl1pPr marL="889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406400">
              <a:spcBef>
                <a:spcPts val="1700"/>
              </a:spcBef>
              <a:buClrTx/>
              <a:buSzPct val="171000"/>
              <a:buFontTx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406400">
              <a:spcBef>
                <a:spcPts val="1700"/>
              </a:spcBef>
              <a:buClrTx/>
              <a:buSzPct val="171000"/>
              <a:buFontTx/>
              <a:buChar char="•"/>
              <a:defRPr sz="2800"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 anchor="t"/>
          <a:lstStyle>
            <a:lvl1pPr defTabSz="406400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88900"/>
            <a:ext cx="8229458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458" cy="525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2pPr marL="874601" indent="-315912">
              <a:spcBef>
                <a:spcPts val="600"/>
              </a:spcBef>
              <a:buChar char="–"/>
              <a:defRPr sz="2600"/>
            </a:lvl2pPr>
            <a:lvl3pPr marL="1319101" indent="-252412">
              <a:spcBef>
                <a:spcPts val="500"/>
              </a:spcBef>
              <a:defRPr sz="2400"/>
            </a:lvl3pPr>
            <a:lvl4pPr marL="1827102" indent="-252412">
              <a:spcBef>
                <a:spcPts val="400"/>
              </a:spcBef>
              <a:buChar char="–"/>
              <a:defRPr sz="1800"/>
            </a:lvl4pPr>
            <a:lvl5pPr marL="2335102" indent="-252412">
              <a:spcBef>
                <a:spcPts val="400"/>
              </a:spcBef>
              <a:buChar char="»"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94250" y="6416640"/>
            <a:ext cx="254001" cy="2480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520700">
              <a:defRPr sz="1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</p:sldLayoutIdLst>
  <p:transition spd="med"/>
  <p:txStyles>
    <p:titleStyle>
      <a:lvl1pPr marL="50800" marR="50800" indent="0" algn="ctr" defTabSz="912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50800" marR="50800" indent="228600" algn="ctr" defTabSz="912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50800" marR="50800" indent="457200" algn="ctr" defTabSz="912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50800" marR="50800" indent="685800" algn="ctr" defTabSz="912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50800" marR="50800" indent="914400" algn="ctr" defTabSz="912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50800" marR="50800" indent="1143000" algn="ctr" defTabSz="912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50800" marR="50800" indent="1371600" algn="ctr" defTabSz="912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50800" marR="50800" indent="1600200" algn="ctr" defTabSz="912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50800" marR="50800" indent="1828800" algn="ctr" defTabSz="912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titleStyle>
    <p:bodyStyle>
      <a:lvl1pPr marL="430101" marR="50800" indent="-379412" algn="l" defTabSz="912781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1pPr>
      <a:lvl2pPr marL="947504" marR="50800" indent="-388815" algn="l" defTabSz="912781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2pPr>
      <a:lvl3pPr marL="1403238" marR="50800" indent="-336550" algn="l" defTabSz="912781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3pPr>
      <a:lvl4pPr marL="2023422" marR="50800" indent="-448733" algn="l" defTabSz="912781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4pPr>
      <a:lvl5pPr marL="2531422" marR="50800" indent="-448733" algn="l" defTabSz="912781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5pPr>
      <a:lvl6pPr marL="2531422" marR="50800" indent="-448733" algn="l" defTabSz="912781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6pPr>
      <a:lvl7pPr marL="2531422" marR="50800" indent="-448733" algn="l" defTabSz="912781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7pPr>
      <a:lvl8pPr marL="2531422" marR="50800" indent="-448733" algn="l" defTabSz="912781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8pPr>
      <a:lvl9pPr marL="2531422" marR="50800" indent="-448733" algn="l" defTabSz="912781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3200" b="0" i="0" u="none" strike="noStrike" cap="none" spc="0" baseline="0">
          <a:solidFill>
            <a:srgbClr val="FFFFFF"/>
          </a:solidFill>
          <a:uFill>
            <a:solidFill>
              <a:srgbClr val="FFFFFF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520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228600" algn="ctr" defTabSz="520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457200" algn="ctr" defTabSz="520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685800" algn="ctr" defTabSz="520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914400" algn="ctr" defTabSz="520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1143000" algn="ctr" defTabSz="520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1371600" algn="ctr" defTabSz="520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1600200" algn="ctr" defTabSz="520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1828800" algn="ctr" defTabSz="520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53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s.st/dpdd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Facility_Aug_2010-full.jpg" descr="Facility_Aug_2010-fu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81500" y="1686"/>
            <a:ext cx="14478543" cy="7033222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Lecture 19: Big Data Challenges from LSST"/>
          <p:cNvSpPr txBox="1"/>
          <p:nvPr/>
        </p:nvSpPr>
        <p:spPr>
          <a:xfrm>
            <a:off x="98618" y="-164565"/>
            <a:ext cx="8344828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06400">
              <a:defRPr sz="24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   </a:t>
            </a:r>
          </a:p>
          <a:p>
            <a:pPr defTabSz="406400">
              <a:defRPr sz="2900" b="1">
                <a:solidFill>
                  <a:srgbClr val="FFFC41"/>
                </a:solidFill>
              </a:defRPr>
            </a:pPr>
            <a:r>
              <a:t>Lecture 19: Big Data Challenges from LSST </a:t>
            </a:r>
          </a:p>
        </p:txBody>
      </p:sp>
      <p:sp>
        <p:nvSpPr>
          <p:cNvPr id="811" name="Sao Paulo Course,  Aug 23, 2021"/>
          <p:cNvSpPr txBox="1"/>
          <p:nvPr/>
        </p:nvSpPr>
        <p:spPr>
          <a:xfrm>
            <a:off x="1827778" y="5492835"/>
            <a:ext cx="9993838" cy="1385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06400">
              <a:defRPr sz="25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   </a:t>
            </a:r>
          </a:p>
          <a:p>
            <a:pPr defTabSz="406400">
              <a:defRPr sz="2500" b="1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</a:t>
            </a:r>
            <a:endParaRPr b="0">
              <a:solidFill>
                <a:srgbClr val="FFFFFF"/>
              </a:solidFill>
            </a:endParaRPr>
          </a:p>
          <a:p>
            <a:pPr defTabSz="406400">
              <a:defRPr sz="15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b="1"/>
          </a:p>
          <a:p>
            <a:pPr defTabSz="406400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b="1"/>
              <a:t>                                        </a:t>
            </a:r>
            <a:r>
              <a:t>Sao Paulo Course,  Aug 23, 2021</a:t>
            </a:r>
          </a:p>
        </p:txBody>
      </p:sp>
      <p:sp>
        <p:nvSpPr>
          <p:cNvPr id="812" name="Željko Ivezić, University of Washington"/>
          <p:cNvSpPr txBox="1"/>
          <p:nvPr/>
        </p:nvSpPr>
        <p:spPr>
          <a:xfrm>
            <a:off x="103021" y="284458"/>
            <a:ext cx="7470413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06400">
              <a:defRPr sz="2500">
                <a:solidFill>
                  <a:srgbClr val="FF4013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      </a:t>
            </a:r>
          </a:p>
          <a:p>
            <a:pPr defTabSz="406400">
              <a:defRPr sz="1800">
                <a:solidFill>
                  <a:srgbClr val="FFFC41"/>
                </a:solidFill>
              </a:defRPr>
            </a:pPr>
            <a:r>
              <a:t>   </a:t>
            </a:r>
            <a:r>
              <a:rPr b="1">
                <a:solidFill>
                  <a:srgbClr val="FFFFFF"/>
                </a:solidFill>
              </a:rPr>
              <a:t>Željko Ivezić</a:t>
            </a:r>
            <a:r>
              <a:rPr>
                <a:solidFill>
                  <a:srgbClr val="FFFFFF"/>
                </a:solidFill>
              </a:rPr>
              <a:t>, University of Washington</a:t>
            </a:r>
          </a:p>
          <a:p>
            <a:pPr defTabSz="4064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</a:p>
          <a:p>
            <a:pPr defTabSz="406400">
              <a:defRPr sz="2500">
                <a:solidFill>
                  <a:srgbClr val="FFFC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000"/>
              <a:t> </a:t>
            </a:r>
          </a:p>
          <a:p>
            <a:pPr defTabSz="406400"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2000"/>
          </a:p>
          <a:p>
            <a:pPr defTabSz="4064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 sz="2000"/>
          </a:p>
        </p:txBody>
      </p:sp>
      <p:pic>
        <p:nvPicPr>
          <p:cNvPr id="813" name="Colorized RGB - use over white-100.jpg" descr="Colorized RGB - use over white-100.jpg"/>
          <p:cNvPicPr>
            <a:picLocks noChangeAspect="1"/>
          </p:cNvPicPr>
          <p:nvPr/>
        </p:nvPicPr>
        <p:blipFill>
          <a:blip r:embed="rId3">
            <a:extLst/>
          </a:blip>
          <a:srcRect t="19608" b="19608"/>
          <a:stretch>
            <a:fillRect/>
          </a:stretch>
        </p:blipFill>
        <p:spPr>
          <a:xfrm>
            <a:off x="3288489" y="1385906"/>
            <a:ext cx="1838517" cy="1117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46984" y="6509742"/>
            <a:ext cx="241102" cy="2589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t"/>
          <a:lstStyle>
            <a:lvl1pPr defTabSz="584200">
              <a:defRPr sz="8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871" name="SitesDataflow.jpg" descr="SitesDataflo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0219" y="867081"/>
            <a:ext cx="9695508" cy="5327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46984" y="6509742"/>
            <a:ext cx="241102" cy="2589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t"/>
          <a:lstStyle>
            <a:lvl1pPr defTabSz="5842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874" name="DomeDone.jpeg" descr="DomeDon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_MG_3814-4096px.jpg" descr="_MG_3814-4096p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746" y="-1075"/>
            <a:ext cx="9283492" cy="6409598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Telescope Mount Assembly before going from Spain to Chile"/>
          <p:cNvSpPr txBox="1"/>
          <p:nvPr/>
        </p:nvSpPr>
        <p:spPr>
          <a:xfrm>
            <a:off x="-270435" y="6418394"/>
            <a:ext cx="968487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22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Telescope Mount Assembly before going from Spain to Chile</a:t>
            </a:r>
          </a:p>
        </p:txBody>
      </p:sp>
      <p:sp>
        <p:nvSpPr>
          <p:cNvPr id="8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46984" y="6509742"/>
            <a:ext cx="241102" cy="2589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t"/>
          <a:lstStyle>
            <a:lvl1pPr defTabSz="5842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879" name="Rounded Rectangle"/>
          <p:cNvSpPr/>
          <p:nvPr/>
        </p:nvSpPr>
        <p:spPr>
          <a:xfrm>
            <a:off x="67715" y="167576"/>
            <a:ext cx="1942912" cy="1117666"/>
          </a:xfrm>
          <a:prstGeom prst="roundRect">
            <a:avLst>
              <a:gd name="adj" fmla="val 26075"/>
            </a:avLst>
          </a:prstGeom>
          <a:solidFill>
            <a:srgbClr val="DCDEE0"/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588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80" name="8.4m, 6.7m effective"/>
          <p:cNvSpPr txBox="1"/>
          <p:nvPr/>
        </p:nvSpPr>
        <p:spPr>
          <a:xfrm>
            <a:off x="227395" y="275634"/>
            <a:ext cx="1781200" cy="884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defTabSz="584200">
              <a:defRPr sz="2800">
                <a:solidFill>
                  <a:srgbClr val="4F7A28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8.4m, 6.7m effective</a:t>
            </a:r>
          </a:p>
        </p:txBody>
      </p:sp>
      <p:sp>
        <p:nvSpPr>
          <p:cNvPr id="881" name="Rounded Rectangle"/>
          <p:cNvSpPr/>
          <p:nvPr/>
        </p:nvSpPr>
        <p:spPr>
          <a:xfrm>
            <a:off x="7018726" y="167576"/>
            <a:ext cx="1942912" cy="1117666"/>
          </a:xfrm>
          <a:prstGeom prst="roundRect">
            <a:avLst>
              <a:gd name="adj" fmla="val 26075"/>
            </a:avLst>
          </a:prstGeom>
          <a:solidFill>
            <a:srgbClr val="DCDEE0"/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588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82" name="5 sec slew     &amp; settle"/>
          <p:cNvSpPr txBox="1"/>
          <p:nvPr/>
        </p:nvSpPr>
        <p:spPr>
          <a:xfrm>
            <a:off x="7227925" y="279924"/>
            <a:ext cx="2071688" cy="892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defTabSz="584200">
              <a:defRPr sz="2800">
                <a:solidFill>
                  <a:srgbClr val="4F7A28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5 sec slew     &amp; settle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46984" y="6509742"/>
            <a:ext cx="241102" cy="2589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t"/>
          <a:lstStyle>
            <a:lvl1pPr defTabSz="5842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885" name="DomeDoneTMA.jpeg" descr="DomeDoneTMA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43"/>
            <a:ext cx="9144000" cy="6843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The field-of-view comparison: Gemini vs. LSST"/>
          <p:cNvSpPr txBox="1">
            <a:spLocks noGrp="1"/>
          </p:cNvSpPr>
          <p:nvPr>
            <p:ph type="title"/>
          </p:nvPr>
        </p:nvSpPr>
        <p:spPr>
          <a:xfrm>
            <a:off x="596900" y="76200"/>
            <a:ext cx="8153400" cy="5715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The field-of-view comparison: Gemini vs. LSST</a:t>
            </a:r>
          </a:p>
        </p:txBody>
      </p:sp>
      <p:pic>
        <p:nvPicPr>
          <p:cNvPr id="888" name="LSSTvsGemini.jpg" descr="LSSTvsGemin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89000"/>
            <a:ext cx="9156700" cy="5981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9" name="Facility_Aug_2010-full.jpg" descr="Facility_Aug_2010-ful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50900" y="4381500"/>
            <a:ext cx="2928144" cy="142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Optical Design for LSST"/>
          <p:cNvSpPr txBox="1">
            <a:spLocks noGrp="1"/>
          </p:cNvSpPr>
          <p:nvPr>
            <p:ph type="title"/>
          </p:nvPr>
        </p:nvSpPr>
        <p:spPr>
          <a:xfrm>
            <a:off x="892968" y="178593"/>
            <a:ext cx="7349134" cy="544712"/>
          </a:xfrm>
          <a:prstGeom prst="rect">
            <a:avLst/>
          </a:prstGeom>
        </p:spPr>
        <p:txBody>
          <a:bodyPr lIns="35718" tIns="35718" rIns="35718" bIns="35718"/>
          <a:lstStyle>
            <a:lvl1pPr defTabSz="584200">
              <a:defRPr sz="3000"/>
            </a:lvl1pPr>
          </a:lstStyle>
          <a:p>
            <a:r>
              <a:t>Optical Design for LSST</a:t>
            </a:r>
          </a:p>
        </p:txBody>
      </p:sp>
      <p:pic>
        <p:nvPicPr>
          <p:cNvPr id="892" name="optPath.jpg" descr="optPat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21" y="1053703"/>
            <a:ext cx="8915401" cy="3881126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Three-mirror design (Paul-Baker system)  enables large field of view with excellent image quality:…"/>
          <p:cNvSpPr txBox="1"/>
          <p:nvPr/>
        </p:nvSpPr>
        <p:spPr>
          <a:xfrm>
            <a:off x="232171" y="5309890"/>
            <a:ext cx="8688587" cy="125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algn="ctr" defTabSz="584200"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Three-mirror design (Paul-Baker system)</a:t>
            </a:r>
            <a:br>
              <a:rPr sz="2200"/>
            </a:br>
            <a:r>
              <a:rPr sz="2200"/>
              <a:t> </a:t>
            </a:r>
            <a:r>
              <a:t>enables large field of view with excellent image quality: </a:t>
            </a:r>
          </a:p>
          <a:p>
            <a:pPr algn="ctr" defTabSz="584200">
              <a:defRPr sz="2600">
                <a:solidFill>
                  <a:srgbClr val="E4EF65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delivered image quality is dominated by atmospheric seeing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blank_hires.jpg" descr="blank_hir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171" y="-44649"/>
            <a:ext cx="8675078" cy="6938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p1000559.jpg" descr="p100055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56690"/>
            <a:ext cx="9144000" cy="6101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LSST camera"/>
          <p:cNvSpPr txBox="1">
            <a:spLocks noGrp="1"/>
          </p:cNvSpPr>
          <p:nvPr>
            <p:ph type="title"/>
          </p:nvPr>
        </p:nvSpPr>
        <p:spPr>
          <a:xfrm>
            <a:off x="892968" y="317"/>
            <a:ext cx="7358064" cy="526852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t>LSST camera</a:t>
            </a:r>
          </a:p>
        </p:txBody>
      </p:sp>
      <p:sp>
        <p:nvSpPr>
          <p:cNvPr id="900" name="The largest astronomical camera: 2800 kg, 3200 Megapix"/>
          <p:cNvSpPr txBox="1"/>
          <p:nvPr/>
        </p:nvSpPr>
        <p:spPr>
          <a:xfrm>
            <a:off x="-105579" y="6379048"/>
            <a:ext cx="8911829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4200"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The largest astronomical camera: 2800 kg, 3200 Megapix</a:t>
            </a:r>
          </a:p>
        </p:txBody>
      </p:sp>
      <p:sp>
        <p:nvSpPr>
          <p:cNvPr id="90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46984" y="6509742"/>
            <a:ext cx="241102" cy="2589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t"/>
          <a:lstStyle>
            <a:lvl1pPr defTabSz="5842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902" name="CameraFigureUpdated2017.pdf" descr="CameraFigureUpdated20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8" y="462645"/>
            <a:ext cx="9091684" cy="593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LSST camera"/>
          <p:cNvSpPr txBox="1">
            <a:spLocks noGrp="1"/>
          </p:cNvSpPr>
          <p:nvPr>
            <p:ph type="title"/>
          </p:nvPr>
        </p:nvSpPr>
        <p:spPr>
          <a:xfrm>
            <a:off x="892968" y="142875"/>
            <a:ext cx="7349134" cy="517922"/>
          </a:xfrm>
          <a:prstGeom prst="rect">
            <a:avLst/>
          </a:prstGeom>
        </p:spPr>
        <p:txBody>
          <a:bodyPr lIns="35718" tIns="35718" rIns="35718" bIns="35718"/>
          <a:lstStyle>
            <a:lvl1pPr defTabSz="584200">
              <a:defRPr sz="3000"/>
            </a:lvl1pPr>
          </a:lstStyle>
          <a:p>
            <a:r>
              <a:t>LSST camera</a:t>
            </a:r>
          </a:p>
        </p:txBody>
      </p:sp>
      <p:pic>
        <p:nvPicPr>
          <p:cNvPr id="905" name="FOV.jpg" descr="FO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67" y="803671"/>
            <a:ext cx="4661298" cy="39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raftS.pdf" descr="raft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1265" y="-357188"/>
            <a:ext cx="5161974" cy="6680201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Modular design: 3200 Megapix = 189 x16 Megapix CCD…"/>
          <p:cNvSpPr txBox="1"/>
          <p:nvPr/>
        </p:nvSpPr>
        <p:spPr>
          <a:xfrm>
            <a:off x="98226" y="5096668"/>
            <a:ext cx="8956478" cy="125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algn="ctr" defTabSz="584200">
              <a:defRPr sz="2600">
                <a:solidFill>
                  <a:srgbClr val="D584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00C7FC"/>
                </a:solidFill>
              </a:rPr>
              <a:t>Modular design:</a:t>
            </a:r>
            <a:r>
              <a:t> </a:t>
            </a:r>
            <a:r>
              <a:rPr>
                <a:solidFill>
                  <a:srgbClr val="FFF76B"/>
                </a:solidFill>
              </a:rPr>
              <a:t>3200 Megapix = 189 x16 Megapix CCD</a:t>
            </a:r>
          </a:p>
          <a:p>
            <a:pPr algn="ctr" defTabSz="584200">
              <a:defRPr sz="2600">
                <a:solidFill>
                  <a:srgbClr val="D584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FFF76B"/>
                </a:solidFill>
              </a:rPr>
              <a:t>9 CCDs share electronics: raft  (=camera)</a:t>
            </a:r>
          </a:p>
          <a:p>
            <a:pPr algn="ctr" defTabSz="584200">
              <a:defRPr sz="2600">
                <a:solidFill>
                  <a:srgbClr val="00C7FC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Problematic rafts can be replaced relatively easily</a:t>
            </a:r>
          </a:p>
        </p:txBody>
      </p:sp>
      <p:sp>
        <p:nvSpPr>
          <p:cNvPr id="908" name="LSST Science Sensor procurement (~200 CCDs) is complete!"/>
          <p:cNvSpPr txBox="1"/>
          <p:nvPr/>
        </p:nvSpPr>
        <p:spPr>
          <a:xfrm>
            <a:off x="72074" y="6379853"/>
            <a:ext cx="747558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0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lvl1pPr>
          </a:lstStyle>
          <a:p>
            <a:r>
              <a:t>LSST Science Sensor procurement (~200 CCDs) is complete!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Outline"/>
          <p:cNvSpPr txBox="1">
            <a:spLocks noGrp="1"/>
          </p:cNvSpPr>
          <p:nvPr>
            <p:ph type="title"/>
          </p:nvPr>
        </p:nvSpPr>
        <p:spPr>
          <a:xfrm>
            <a:off x="107950" y="113489"/>
            <a:ext cx="8928100" cy="546101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816" name="Rubin Observatory and LSST                                                                                                       - multi-color time-resolved faint sky map                                                                                    "/>
          <p:cNvSpPr txBox="1">
            <a:spLocks noGrp="1"/>
          </p:cNvSpPr>
          <p:nvPr>
            <p:ph type="body" idx="1"/>
          </p:nvPr>
        </p:nvSpPr>
        <p:spPr>
          <a:xfrm>
            <a:off x="220261" y="-653232"/>
            <a:ext cx="9144001" cy="6248433"/>
          </a:xfrm>
          <a:prstGeom prst="rect">
            <a:avLst/>
          </a:prstGeom>
        </p:spPr>
        <p:txBody>
          <a:bodyPr/>
          <a:lstStyle/>
          <a:p>
            <a:pPr marL="970642" indent="-653142">
              <a:defRPr sz="2400"/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Rubin Observatory and LSST</a:t>
            </a:r>
            <a:r>
              <a:rPr>
                <a:solidFill>
                  <a:srgbClr val="D58400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           </a:t>
            </a:r>
            <a:r>
              <a:rPr>
                <a:solidFill>
                  <a:srgbClr val="00C7FC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D58400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                                       </a:t>
            </a:r>
            <a:r>
              <a:rPr>
                <a:solidFill>
                  <a:srgbClr val="FFF76B"/>
                </a:solidFill>
                <a:latin typeface="Helvetica"/>
                <a:ea typeface="Helvetica"/>
                <a:cs typeface="Helvetica"/>
                <a:sym typeface="Helvetica"/>
              </a:rPr>
              <a:t>- multi-color time-resolved faint sky map                                                                                                                          - 20 billion stars and 20 billion galaxies </a:t>
            </a:r>
          </a:p>
          <a:p>
            <a:pPr marL="970642" indent="-653142">
              <a:defRPr sz="2400"/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Data analysis challenges ahead of us</a:t>
            </a:r>
            <a:r>
              <a:rPr>
                <a:solidFill>
                  <a:srgbClr val="FA2400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                                      </a:t>
            </a:r>
            <a:r>
              <a:rPr>
                <a:solidFill>
                  <a:srgbClr val="FFF76B"/>
                </a:solidFill>
                <a:latin typeface="Helvetica"/>
                <a:ea typeface="Helvetica"/>
                <a:cs typeface="Helvetica"/>
                <a:sym typeface="Helvetica"/>
              </a:rPr>
              <a:t>- large data sets                                                                         - complex analysis                                                                         - aiming for small systematics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46984" y="6509742"/>
            <a:ext cx="241102" cy="2589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t"/>
          <a:lstStyle>
            <a:lvl1pPr defTabSz="5842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9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80175"/>
            <a:ext cx="9144001" cy="610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hotometric redshifts for galaxies: random errors smaller than 0.02, bias below 0.003, fewer than 10% &gt;3σ outliers"/>
          <p:cNvSpPr txBox="1">
            <a:spLocks noGrp="1"/>
          </p:cNvSpPr>
          <p:nvPr>
            <p:ph type="body" sz="quarter" idx="1"/>
          </p:nvPr>
        </p:nvSpPr>
        <p:spPr>
          <a:xfrm>
            <a:off x="-318277" y="441237"/>
            <a:ext cx="9517504" cy="1200326"/>
          </a:xfrm>
          <a:prstGeom prst="rect">
            <a:avLst/>
          </a:prstGeom>
        </p:spPr>
        <p:txBody>
          <a:bodyPr lIns="35718" tIns="35718" rIns="35718" bIns="35718"/>
          <a:lstStyle/>
          <a:p>
            <a:pPr marL="708526" indent="-391026" defTabSz="584200">
              <a:spcBef>
                <a:spcPts val="2400"/>
              </a:spcBef>
              <a:defRPr sz="2600"/>
            </a:pPr>
            <a:r>
              <a:rPr b="1"/>
              <a:t>Photometric redshifts for galaxies:</a:t>
            </a:r>
            <a:r>
              <a:t> random errors smaller than 0.02, bias below 0.003, fewer than 10% &gt;3σ outliers                   </a:t>
            </a:r>
          </a:p>
        </p:txBody>
      </p:sp>
      <p:sp>
        <p:nvSpPr>
          <p:cNvPr id="914" name="Filter complement"/>
          <p:cNvSpPr txBox="1"/>
          <p:nvPr/>
        </p:nvSpPr>
        <p:spPr>
          <a:xfrm>
            <a:off x="43483" y="-61421"/>
            <a:ext cx="7438431" cy="651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>
            <a:lvl1pPr defTabSz="584200">
              <a:spcBef>
                <a:spcPts val="2400"/>
              </a:spcBef>
              <a:defRPr sz="3400" b="1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Filter complement                                        </a:t>
            </a:r>
          </a:p>
        </p:txBody>
      </p:sp>
      <p:pic>
        <p:nvPicPr>
          <p:cNvPr id="915" name="filters_y4.pdf" descr="filters_y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26" y="2732484"/>
            <a:ext cx="5453064" cy="4089798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These photo-z requirements are one of the primary drivers for the photometric depth and accuracy of the main LSST survey (and the definition of filter complement)"/>
          <p:cNvSpPr txBox="1"/>
          <p:nvPr/>
        </p:nvSpPr>
        <p:spPr>
          <a:xfrm>
            <a:off x="-17860" y="977503"/>
            <a:ext cx="9179720" cy="205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/>
          <a:p>
            <a:pPr marL="391026" indent="-391026" defTabSz="584200">
              <a:spcBef>
                <a:spcPts val="2400"/>
              </a:spcBef>
              <a:buSzPct val="171000"/>
              <a:buChar char="•"/>
              <a:defRPr sz="2600">
                <a:solidFill>
                  <a:srgbClr val="FFF995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FFFFFF"/>
                </a:solidFill>
              </a:rPr>
              <a:t>These photo-z requirements are one of the primary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drivers for the photometric depth and accuracy </a:t>
            </a:r>
            <a:r>
              <a:rPr>
                <a:solidFill>
                  <a:srgbClr val="FFFFFF"/>
                </a:solidFill>
              </a:rPr>
              <a:t>of the main LSST survey (and the definition of filter complement)</a:t>
            </a:r>
          </a:p>
        </p:txBody>
      </p:sp>
      <p:sp>
        <p:nvSpPr>
          <p:cNvPr id="917" name="Rounded Rectangle"/>
          <p:cNvSpPr/>
          <p:nvPr/>
        </p:nvSpPr>
        <p:spPr>
          <a:xfrm>
            <a:off x="5691981" y="2604492"/>
            <a:ext cx="3312915" cy="848321"/>
          </a:xfrm>
          <a:prstGeom prst="roundRect">
            <a:avLst>
              <a:gd name="adj" fmla="val 2245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2"/>
                  <a:satOff val="-12043"/>
                  <a:lumOff val="-7113"/>
                </a:schemeClr>
              </a:gs>
            </a:gsLst>
            <a:lin ang="5400000"/>
          </a:gradFill>
          <a:ln w="12700">
            <a:solidFill>
              <a:srgbClr val="E63B7A"/>
            </a:solidFill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800100">
              <a:defRPr sz="1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918" name="Photo-z requirements correspond to r~27.5      with the following per band time allocations:…"/>
          <p:cNvSpPr txBox="1"/>
          <p:nvPr/>
        </p:nvSpPr>
        <p:spPr>
          <a:xfrm>
            <a:off x="5791614" y="1526976"/>
            <a:ext cx="3464720" cy="6500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/>
          <a:p>
            <a:pPr defTabSz="584200">
              <a:spcBef>
                <a:spcPts val="2400"/>
              </a:spcBef>
              <a:defRPr sz="2600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000" b="1">
                <a:solidFill>
                  <a:srgbClr val="FFFFFF"/>
                </a:solidFill>
              </a:rPr>
              <a:t>Photo-z requirements correspond to r~27.5</a:t>
            </a:r>
            <a:r>
              <a:rPr>
                <a:solidFill>
                  <a:srgbClr val="FFFFFF"/>
                </a:solidFill>
              </a:rPr>
              <a:t>  </a:t>
            </a:r>
            <a:r>
              <a:t>    </a:t>
            </a:r>
            <a:r>
              <a:rPr sz="2200">
                <a:solidFill>
                  <a:srgbClr val="FFFFFF"/>
                </a:solidFill>
              </a:rPr>
              <a:t>with the following per band time allocations:</a:t>
            </a:r>
          </a:p>
          <a:p>
            <a:pPr defTabSz="584200">
              <a:spcBef>
                <a:spcPts val="2400"/>
              </a:spcBef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200"/>
              <a:t>u:  8%;  g: 10%</a:t>
            </a:r>
          </a:p>
          <a:p>
            <a:pPr defTabSz="584200">
              <a:spcBef>
                <a:spcPts val="2400"/>
              </a:spcBef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200"/>
              <a:t>r: 22%;  i: 22% </a:t>
            </a:r>
          </a:p>
          <a:p>
            <a:pPr defTabSz="584200">
              <a:spcBef>
                <a:spcPts val="2400"/>
              </a:spcBef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2200"/>
              <a:t>z: 19%;  y: 19%</a:t>
            </a:r>
          </a:p>
          <a:p>
            <a:pPr defTabSz="584200">
              <a:spcBef>
                <a:spcPts val="2400"/>
              </a:spcBef>
              <a:defRPr sz="20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Consistent with other science themes (stars)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LSST Data Management System (“software”)"/>
          <p:cNvSpPr txBox="1">
            <a:spLocks noGrp="1"/>
          </p:cNvSpPr>
          <p:nvPr>
            <p:ph type="title"/>
          </p:nvPr>
        </p:nvSpPr>
        <p:spPr>
          <a:xfrm>
            <a:off x="-175895" y="237693"/>
            <a:ext cx="4606529" cy="1247035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0FDFF"/>
                </a:solidFill>
              </a:defRPr>
            </a:lvl1pPr>
          </a:lstStyle>
          <a:p>
            <a:r>
              <a:t>LSST Data Management System (“software”)</a:t>
            </a:r>
          </a:p>
        </p:txBody>
      </p:sp>
      <p:sp>
        <p:nvSpPr>
          <p:cNvPr id="921" name="20 TB of data to process every day (~one SDSS/day)…"/>
          <p:cNvSpPr txBox="1">
            <a:spLocks noGrp="1"/>
          </p:cNvSpPr>
          <p:nvPr>
            <p:ph type="body" idx="1"/>
          </p:nvPr>
        </p:nvSpPr>
        <p:spPr>
          <a:xfrm>
            <a:off x="4482487" y="-128811"/>
            <a:ext cx="4606530" cy="7115622"/>
          </a:xfrm>
          <a:prstGeom prst="rect">
            <a:avLst/>
          </a:prstGeom>
        </p:spPr>
        <p:txBody>
          <a:bodyPr/>
          <a:lstStyle/>
          <a:p>
            <a:pPr marL="845038" indent="-527538">
              <a:defRPr sz="2400"/>
            </a:pPr>
            <a:r>
              <a:t>20 TB of data to process every day (~one SDSS/day)</a:t>
            </a:r>
          </a:p>
          <a:p>
            <a:pPr marL="845038" indent="-527538">
              <a:defRPr sz="2400"/>
            </a:pPr>
            <a:r>
              <a:t>1000 measurements for 40 billion objects during 10 years</a:t>
            </a:r>
          </a:p>
          <a:p>
            <a:pPr marL="845038" indent="-527538">
              <a:defRPr sz="2400"/>
            </a:pPr>
            <a:r>
              <a:t>Existing tools and methods (e.g. SDSS) do not scale up to LSST data volume and rate (100 PB!)</a:t>
            </a:r>
          </a:p>
          <a:p>
            <a:pPr marL="845038" indent="-527538">
              <a:defRPr sz="2400"/>
            </a:pPr>
            <a:endParaRPr/>
          </a:p>
          <a:p>
            <a:pPr marL="845038" indent="-527538">
              <a:defRPr sz="2400"/>
            </a:pPr>
            <a:endParaRPr/>
          </a:p>
          <a:p>
            <a:pPr marL="817273" indent="-499773" defTabSz="584200">
              <a:spcBef>
                <a:spcPts val="2400"/>
              </a:spcBef>
              <a:defRPr sz="2400"/>
            </a:pPr>
            <a:r>
              <a:t>About 5-10 million lines of code (C++/python)</a:t>
            </a:r>
          </a:p>
        </p:txBody>
      </p:sp>
      <p:pic>
        <p:nvPicPr>
          <p:cNvPr id="922" name="magarac.png" descr="magara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81" y="1665542"/>
            <a:ext cx="4606529" cy="4779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3" name="scream.tiff" descr="scream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2898" y="3875026"/>
            <a:ext cx="1248366" cy="1687409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Astronomical catalogs:                                                                – a list of all detected objects (stars, galaxies, ...)                                                        – measured parameters (size, color, brightness,...)"/>
          <p:cNvSpPr txBox="1">
            <a:spLocks noGrp="1"/>
          </p:cNvSpPr>
          <p:nvPr>
            <p:ph type="body" sz="half" idx="1"/>
          </p:nvPr>
        </p:nvSpPr>
        <p:spPr>
          <a:xfrm>
            <a:off x="-398732" y="42470"/>
            <a:ext cx="8072438" cy="1875235"/>
          </a:xfrm>
          <a:prstGeom prst="rect">
            <a:avLst/>
          </a:prstGeom>
        </p:spPr>
        <p:txBody>
          <a:bodyPr/>
          <a:lstStyle/>
          <a:p>
            <a:pPr marL="1197428" indent="-435428">
              <a:defRPr sz="2400"/>
            </a:pPr>
            <a:r>
              <a:rPr sz="3200">
                <a:solidFill>
                  <a:srgbClr val="FA2400"/>
                </a:solidFill>
                <a:latin typeface="Helvetica"/>
                <a:ea typeface="Helvetica"/>
                <a:cs typeface="Helvetica"/>
                <a:sym typeface="Helvetica"/>
              </a:rPr>
              <a:t>Astronomical catalogs:  </a:t>
            </a:r>
            <a:r>
              <a:rPr>
                <a:solidFill>
                  <a:srgbClr val="FA2400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                                 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– a list of all detected objects (stars, galaxies, ...)                                                        – measured parameters (size, color, brightness,...)</a:t>
            </a:r>
          </a:p>
        </p:txBody>
      </p:sp>
      <p:pic>
        <p:nvPicPr>
          <p:cNvPr id="927" name="SDSSprocessing.png" descr="SDSSprocess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7832" y="2143277"/>
            <a:ext cx="4947048" cy="3626262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Basic steps in astronomical image processing (example: Sloan Digital Sky Survey):"/>
          <p:cNvSpPr txBox="1"/>
          <p:nvPr/>
        </p:nvSpPr>
        <p:spPr>
          <a:xfrm>
            <a:off x="394590" y="2157998"/>
            <a:ext cx="3437931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410765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Basic steps in astronomical image processing (example: Sloan Digital Sky Survey):</a:t>
            </a:r>
          </a:p>
        </p:txBody>
      </p:sp>
      <p:sp>
        <p:nvSpPr>
          <p:cNvPr id="929" name="All these (complicated) steps are already done:…"/>
          <p:cNvSpPr txBox="1"/>
          <p:nvPr/>
        </p:nvSpPr>
        <p:spPr>
          <a:xfrm>
            <a:off x="35175" y="5161725"/>
            <a:ext cx="3893345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/>
          <a:p>
            <a:pPr algn="ctr" defTabSz="410765">
              <a:defRPr sz="2800">
                <a:solidFill>
                  <a:schemeClr val="accent3">
                    <a:satOff val="-13807"/>
                    <a:lumOff val="19329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All these (complicated) steps are already done:</a:t>
            </a:r>
          </a:p>
          <a:p>
            <a:pPr algn="ctr" defTabSz="410765"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“science-ready database” </a:t>
            </a:r>
          </a:p>
        </p:txBody>
      </p:sp>
      <p:sp>
        <p:nvSpPr>
          <p:cNvPr id="93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46984" y="6509742"/>
            <a:ext cx="241102" cy="2589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t"/>
          <a:lstStyle>
            <a:lvl1pPr defTabSz="410765">
              <a:defRPr sz="12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Outline"/>
          <p:cNvSpPr txBox="1">
            <a:spLocks noGrp="1"/>
          </p:cNvSpPr>
          <p:nvPr>
            <p:ph type="title"/>
          </p:nvPr>
        </p:nvSpPr>
        <p:spPr>
          <a:xfrm>
            <a:off x="107950" y="113489"/>
            <a:ext cx="8928100" cy="546101"/>
          </a:xfrm>
          <a:prstGeom prst="rect">
            <a:avLst/>
          </a:prstGeom>
        </p:spPr>
        <p:txBody>
          <a:bodyPr/>
          <a:lstStyle>
            <a:lvl1pPr algn="l"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501900" algn="l"/>
                <a:tab pos="2755900" algn="l"/>
                <a:tab pos="2997200" algn="l"/>
              </a:tabLst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933" name="Rubin Observatory and LSST                                                                                                       - multi-color time-resolved faint sky map                                                                                    "/>
          <p:cNvSpPr txBox="1">
            <a:spLocks noGrp="1"/>
          </p:cNvSpPr>
          <p:nvPr>
            <p:ph type="body" idx="1"/>
          </p:nvPr>
        </p:nvSpPr>
        <p:spPr>
          <a:xfrm>
            <a:off x="220261" y="-653232"/>
            <a:ext cx="9144001" cy="6248433"/>
          </a:xfrm>
          <a:prstGeom prst="rect">
            <a:avLst/>
          </a:prstGeom>
        </p:spPr>
        <p:txBody>
          <a:bodyPr/>
          <a:lstStyle/>
          <a:p>
            <a:pPr marL="970642" indent="-653142">
              <a:defRPr sz="2400"/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Rubin Observatory and LSST</a:t>
            </a:r>
            <a:r>
              <a:rPr>
                <a:solidFill>
                  <a:srgbClr val="D58400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           </a:t>
            </a:r>
            <a:r>
              <a:rPr>
                <a:solidFill>
                  <a:srgbClr val="00C7FC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D58400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                                       </a:t>
            </a:r>
            <a:r>
              <a:rPr>
                <a:solidFill>
                  <a:srgbClr val="FFF76B"/>
                </a:solidFill>
                <a:latin typeface="Helvetica"/>
                <a:ea typeface="Helvetica"/>
                <a:cs typeface="Helvetica"/>
                <a:sym typeface="Helvetica"/>
              </a:rPr>
              <a:t>- multi-color time-resolved faint sky map                                                                                                                          - 20 billion stars and 20 billion galaxies </a:t>
            </a:r>
          </a:p>
          <a:p>
            <a:pPr marL="970642" indent="-653142">
              <a:defRPr sz="2400"/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Data analysis challenges ahead of us</a:t>
            </a:r>
            <a:r>
              <a:rPr>
                <a:solidFill>
                  <a:srgbClr val="FA2400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                                      </a:t>
            </a:r>
            <a:r>
              <a:rPr>
                <a:solidFill>
                  <a:srgbClr val="FFF76B"/>
                </a:solidFill>
                <a:latin typeface="Helvetica"/>
                <a:ea typeface="Helvetica"/>
                <a:cs typeface="Helvetica"/>
                <a:sym typeface="Helvetica"/>
              </a:rPr>
              <a:t>- large data sets                                                                         - complex analysis                                                                         - aiming for small systematics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cartoon_astronomers.pdf" descr="cartoon_astronom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468" y="-2186198"/>
            <a:ext cx="8673569" cy="11224618"/>
          </a:xfrm>
          <a:prstGeom prst="rect">
            <a:avLst/>
          </a:prstGeom>
          <a:ln w="12700">
            <a:miter lim="400000"/>
          </a:ln>
        </p:spPr>
      </p:pic>
      <p:sp>
        <p:nvSpPr>
          <p:cNvPr id="936" name="Oval"/>
          <p:cNvSpPr/>
          <p:nvPr/>
        </p:nvSpPr>
        <p:spPr>
          <a:xfrm>
            <a:off x="4375546" y="1705570"/>
            <a:ext cx="1723431" cy="1017985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800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937" name="The era of surveys..."/>
          <p:cNvSpPr txBox="1"/>
          <p:nvPr/>
        </p:nvSpPr>
        <p:spPr>
          <a:xfrm>
            <a:off x="-478793" y="5569165"/>
            <a:ext cx="53488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4200">
              <a:defRPr sz="2600" b="1">
                <a:solidFill>
                  <a:srgbClr val="0433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The era of surveys...</a:t>
            </a:r>
          </a:p>
        </p:txBody>
      </p:sp>
      <p:sp>
        <p:nvSpPr>
          <p:cNvPr id="938" name="“Ask Not What Data You Need To Do Your Science,…"/>
          <p:cNvSpPr txBox="1"/>
          <p:nvPr/>
        </p:nvSpPr>
        <p:spPr>
          <a:xfrm>
            <a:off x="1766651" y="185154"/>
            <a:ext cx="6642507" cy="729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>
                <a:solidFill>
                  <a:srgbClr val="FF26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  </a:t>
            </a:r>
            <a:r>
              <a:rPr sz="1800"/>
              <a:t>“Ask Not What Data You Need To Do Your Science, </a:t>
            </a:r>
          </a:p>
          <a:p>
            <a:pPr algn="ctr" defTabSz="584200">
              <a:defRPr sz="1800">
                <a:solidFill>
                  <a:srgbClr val="FF26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Ask What Science You Can Do With Your Data.” </a:t>
            </a:r>
          </a:p>
        </p:txBody>
      </p:sp>
      <p:sp>
        <p:nvSpPr>
          <p:cNvPr id="939" name="Standard: “What data do I have to collect to (dis)prove a hypothesis”?…"/>
          <p:cNvSpPr txBox="1"/>
          <p:nvPr/>
        </p:nvSpPr>
        <p:spPr>
          <a:xfrm>
            <a:off x="303441" y="5965534"/>
            <a:ext cx="8558337" cy="65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143000" lvl="2" indent="-228600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00"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Standard: “What data do I have to collect to (dis)prove a hypothesis”?</a:t>
            </a:r>
          </a:p>
          <a:p>
            <a:pPr marL="1143000" lvl="2" indent="-228600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00">
                <a:solidFill>
                  <a:srgbClr val="0433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Data-driven: “What theories can I test given the data I already have?”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tatistical analysis of a massive LSST dataset"/>
          <p:cNvSpPr txBox="1">
            <a:spLocks noGrp="1"/>
          </p:cNvSpPr>
          <p:nvPr>
            <p:ph type="title"/>
          </p:nvPr>
        </p:nvSpPr>
        <p:spPr>
          <a:xfrm>
            <a:off x="178593" y="71437"/>
            <a:ext cx="8876111" cy="785813"/>
          </a:xfrm>
          <a:prstGeom prst="rect">
            <a:avLst/>
          </a:prstGeom>
        </p:spPr>
        <p:txBody>
          <a:bodyPr lIns="35718" tIns="35718" rIns="35718" bIns="35718"/>
          <a:lstStyle>
            <a:lvl1pPr algn="l" defTabSz="457200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200">
                <a:solidFill>
                  <a:schemeClr val="accent3">
                    <a:satOff val="-13807"/>
                    <a:lumOff val="1932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 of a massive LSST dataset  </a:t>
            </a:r>
          </a:p>
        </p:txBody>
      </p:sp>
      <p:sp>
        <p:nvSpPr>
          <p:cNvPr id="942" name="A large (100 PB) database and sophisticated analysis tools:  for each of 40 billion objects there will be about 1000 measurements (each with a few dozen measured parameters)"/>
          <p:cNvSpPr txBox="1">
            <a:spLocks noGrp="1"/>
          </p:cNvSpPr>
          <p:nvPr>
            <p:ph type="body" sz="half" idx="1"/>
          </p:nvPr>
        </p:nvSpPr>
        <p:spPr>
          <a:xfrm>
            <a:off x="98226" y="642937"/>
            <a:ext cx="8876110" cy="2669978"/>
          </a:xfrm>
          <a:prstGeom prst="rect">
            <a:avLst/>
          </a:prstGeom>
        </p:spPr>
        <p:txBody>
          <a:bodyPr lIns="35718" tIns="35718" rIns="35718" bIns="35718"/>
          <a:lstStyle>
            <a:lvl1pPr marL="752928" indent="-435428" defTabSz="584200">
              <a:spcBef>
                <a:spcPts val="2400"/>
              </a:spcBef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400">
                <a:latin typeface="+mn-lt"/>
                <a:ea typeface="+mn-ea"/>
                <a:cs typeface="+mn-cs"/>
                <a:sym typeface="Gill Sans"/>
              </a:defRPr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A large (100 PB) database and sophisticated analysis tools:  for each of 40 billion objects there will be about 1000 measurements (each with a few dozen measured parameters)</a:t>
            </a:r>
          </a:p>
        </p:txBody>
      </p:sp>
      <p:pic>
        <p:nvPicPr>
          <p:cNvPr id="943" name="datamining1.png" descr="datamining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" y="3750468"/>
            <a:ext cx="3282879" cy="3009306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10,000-D space with 40 billion points…"/>
          <p:cNvSpPr txBox="1"/>
          <p:nvPr/>
        </p:nvSpPr>
        <p:spPr>
          <a:xfrm>
            <a:off x="3357562" y="3750468"/>
            <a:ext cx="5848946" cy="266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/>
          <a:p>
            <a:pPr marL="381000" indent="-381000" defTabSz="584200">
              <a:spcBef>
                <a:spcPts val="24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10,000-D space with 40 billion points</a:t>
            </a:r>
          </a:p>
          <a:p>
            <a:pPr marL="381000" indent="-381000" defTabSz="584200">
              <a:spcBef>
                <a:spcPts val="24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Characterization of known objects</a:t>
            </a:r>
          </a:p>
          <a:p>
            <a:pPr marL="381000" indent="-381000" defTabSz="584200">
              <a:spcBef>
                <a:spcPts val="24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Classification of new populations</a:t>
            </a:r>
          </a:p>
          <a:p>
            <a:pPr marL="381000" indent="-381000" defTabSz="584200">
              <a:spcBef>
                <a:spcPts val="24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Discoveries of unusual objects</a:t>
            </a:r>
          </a:p>
        </p:txBody>
      </p:sp>
      <p:sp>
        <p:nvSpPr>
          <p:cNvPr id="945" name="Data mining and knowledge discovery"/>
          <p:cNvSpPr txBox="1"/>
          <p:nvPr/>
        </p:nvSpPr>
        <p:spPr>
          <a:xfrm>
            <a:off x="-241102" y="3170039"/>
            <a:ext cx="7858126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4200">
              <a:defRPr sz="2800" b="1">
                <a:solidFill>
                  <a:schemeClr val="accent3">
                    <a:satOff val="-13807"/>
                    <a:lumOff val="19329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Data mining and knowledge discovery</a:t>
            </a:r>
          </a:p>
        </p:txBody>
      </p:sp>
      <p:sp>
        <p:nvSpPr>
          <p:cNvPr id="946" name="Clustering, classification, outliers"/>
          <p:cNvSpPr txBox="1"/>
          <p:nvPr/>
        </p:nvSpPr>
        <p:spPr>
          <a:xfrm>
            <a:off x="3482578" y="6322218"/>
            <a:ext cx="5554266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4200">
              <a:defRPr sz="2800">
                <a:solidFill>
                  <a:schemeClr val="accent3">
                    <a:satOff val="-13807"/>
                    <a:lumOff val="19329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Clustering, classification, outliers</a:t>
            </a:r>
          </a:p>
        </p:txBody>
      </p:sp>
      <p:sp>
        <p:nvSpPr>
          <p:cNvPr id="947" name="Oval"/>
          <p:cNvSpPr/>
          <p:nvPr/>
        </p:nvSpPr>
        <p:spPr>
          <a:xfrm>
            <a:off x="3665438" y="3644850"/>
            <a:ext cx="5233195" cy="878732"/>
          </a:xfrm>
          <a:prstGeom prst="ellipse">
            <a:avLst/>
          </a:prstGeom>
          <a:ln w="25400">
            <a:solidFill>
              <a:srgbClr val="FF4013"/>
            </a:solidFill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800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Data analysis challenges in the era of Big Data"/>
          <p:cNvSpPr txBox="1">
            <a:spLocks noGrp="1"/>
          </p:cNvSpPr>
          <p:nvPr>
            <p:ph type="title"/>
          </p:nvPr>
        </p:nvSpPr>
        <p:spPr>
          <a:xfrm>
            <a:off x="-272282" y="-107527"/>
            <a:ext cx="8839201" cy="622301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rgbClr val="00FDFF"/>
                </a:solidFill>
              </a:defRPr>
            </a:lvl1pPr>
          </a:lstStyle>
          <a:p>
            <a:r>
              <a:t>Data analysis challenges in the era of Big Data</a:t>
            </a:r>
          </a:p>
        </p:txBody>
      </p:sp>
      <p:sp>
        <p:nvSpPr>
          <p:cNvPr id="950" name="1) Large data volume (petabytes)…"/>
          <p:cNvSpPr txBox="1"/>
          <p:nvPr/>
        </p:nvSpPr>
        <p:spPr>
          <a:xfrm>
            <a:off x="292099" y="457200"/>
            <a:ext cx="8559801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2400"/>
              </a:spcBef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1) Large data volume (petabytes)</a:t>
            </a:r>
          </a:p>
          <a:p>
            <a:pPr defTabSz="584200">
              <a:spcBef>
                <a:spcPts val="2400"/>
              </a:spcBef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2) Large numbers of objects (billions)</a:t>
            </a:r>
          </a:p>
          <a:p>
            <a:pPr defTabSz="584200">
              <a:spcBef>
                <a:spcPts val="2400"/>
              </a:spcBef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3) Highly multi-dimensional spaces (thousands)</a:t>
            </a:r>
          </a:p>
          <a:p>
            <a:pPr defTabSz="584200">
              <a:spcBef>
                <a:spcPts val="2400"/>
              </a:spcBef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4) Unknown statistical distributions </a:t>
            </a:r>
          </a:p>
          <a:p>
            <a:pPr defTabSz="584200">
              <a:spcBef>
                <a:spcPts val="2400"/>
              </a:spcBef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5) Time-series data (irregular sampling)</a:t>
            </a:r>
          </a:p>
          <a:p>
            <a:pPr defTabSz="584200">
              <a:spcBef>
                <a:spcPts val="2400"/>
              </a:spcBef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6) Heteroscedastic errors, truncated, censored and missing data</a:t>
            </a:r>
          </a:p>
          <a:p>
            <a:pPr defTabSz="584200">
              <a:spcBef>
                <a:spcPts val="2400"/>
              </a:spcBef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7) Unreliable quantities (e.g. unknown systematics and random errors)</a:t>
            </a:r>
          </a:p>
        </p:txBody>
      </p:sp>
      <p:sp>
        <p:nvSpPr>
          <p:cNvPr id="951" name="The bottleneck will not be data availability but instead our ability to extract useful and reliable information from data."/>
          <p:cNvSpPr txBox="1"/>
          <p:nvPr/>
        </p:nvSpPr>
        <p:spPr>
          <a:xfrm>
            <a:off x="2278379" y="5617633"/>
            <a:ext cx="7188201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defTabSz="914400">
              <a:buClr>
                <a:srgbClr val="000000"/>
              </a:buClr>
              <a:defRPr sz="2200" b="1">
                <a:solidFill>
                  <a:srgbClr val="FFFC41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C41"/>
                  </a:solidFill>
                </a:uFill>
              </a:defRPr>
            </a:lvl1pPr>
          </a:lstStyle>
          <a:p>
            <a:r>
              <a:t>The bottleneck will not be data availability but instead our ability to extract useful and reliable information from data. </a:t>
            </a:r>
          </a:p>
        </p:txBody>
      </p:sp>
      <p:sp>
        <p:nvSpPr>
          <p:cNvPr id="952" name="Rounded Rectangle"/>
          <p:cNvSpPr/>
          <p:nvPr/>
        </p:nvSpPr>
        <p:spPr>
          <a:xfrm>
            <a:off x="2064841" y="5581286"/>
            <a:ext cx="7031105" cy="1253795"/>
          </a:xfrm>
          <a:prstGeom prst="roundRect">
            <a:avLst>
              <a:gd name="adj" fmla="val 15018"/>
            </a:avLst>
          </a:prstGeom>
          <a:ln w="12700">
            <a:solidFill>
              <a:srgbClr val="F5EC00"/>
            </a:solidFill>
            <a:miter lim="400000"/>
          </a:ln>
        </p:spPr>
        <p:txBody>
          <a:bodyPr lIns="38100" tIns="38100" rIns="38100" bIns="38100"/>
          <a:lstStyle/>
          <a:p>
            <a:pPr defTabSz="914400">
              <a:buClr>
                <a:srgbClr val="000000"/>
              </a:buClr>
              <a:defRPr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Everything we’d like to do with LSST data,…"/>
          <p:cNvSpPr txBox="1">
            <a:spLocks noGrp="1"/>
          </p:cNvSpPr>
          <p:nvPr>
            <p:ph type="title"/>
          </p:nvPr>
        </p:nvSpPr>
        <p:spPr>
          <a:xfrm>
            <a:off x="88886" y="-528895"/>
            <a:ext cx="8966228" cy="2269672"/>
          </a:xfrm>
          <a:prstGeom prst="rect">
            <a:avLst/>
          </a:prstGeom>
        </p:spPr>
        <p:txBody>
          <a:bodyPr lIns="35718" tIns="35718" rIns="35718" bIns="35718"/>
          <a:lstStyle/>
          <a:p>
            <a:pPr algn="l" defTabSz="457200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000">
                <a:solidFill>
                  <a:schemeClr val="accent3">
                    <a:satOff val="-13807"/>
                    <a:lumOff val="1932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Everything we’d like to do with LSST data, </a:t>
            </a:r>
          </a:p>
          <a:p>
            <a:pPr algn="l" defTabSz="457200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000">
                <a:solidFill>
                  <a:schemeClr val="accent3">
                    <a:satOff val="-13807"/>
                    <a:lumOff val="1932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but don’t know (yet) how    </a:t>
            </a:r>
          </a:p>
          <a:p>
            <a:pPr algn="l" defTabSz="457200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2300">
                <a:solidFill>
                  <a:schemeClr val="accent3">
                    <a:satOff val="-13807"/>
                    <a:lumOff val="1932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(Ivezić, Connolly, Jurić: arXiv:1612.04772)</a:t>
            </a:r>
          </a:p>
        </p:txBody>
      </p:sp>
      <p:sp>
        <p:nvSpPr>
          <p:cNvPr id="955" name="Interpretation of spectral energy distributions (SEDs)…"/>
          <p:cNvSpPr txBox="1"/>
          <p:nvPr/>
        </p:nvSpPr>
        <p:spPr>
          <a:xfrm>
            <a:off x="429903" y="254461"/>
            <a:ext cx="8803178" cy="6969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/>
          <a:p>
            <a:pPr defTabSz="584200">
              <a:spcBef>
                <a:spcPts val="2400"/>
              </a:spcBef>
              <a:defRPr sz="24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3136" indent="-433136">
              <a:buSzPct val="100000"/>
              <a:buAutoNum type="arabicParenR"/>
              <a:defRPr sz="2400">
                <a:solidFill>
                  <a:srgbClr val="FFFFFF"/>
                </a:solidFill>
              </a:defRPr>
            </a:pPr>
            <a:r>
              <a:t>Interpretation of spectral energy distributions (SEDs)</a:t>
            </a:r>
          </a:p>
          <a:p>
            <a:pPr marL="433136" indent="-433136">
              <a:buSzPct val="100000"/>
              <a:buAutoNum type="arabicParenR"/>
              <a:defRPr sz="2400">
                <a:solidFill>
                  <a:srgbClr val="FFFFFF"/>
                </a:solidFill>
              </a:defRPr>
            </a:pPr>
            <a:endParaRPr/>
          </a:p>
          <a:p>
            <a:pPr>
              <a:defRPr sz="2400">
                <a:solidFill>
                  <a:srgbClr val="FFFFFF"/>
                </a:solidFill>
              </a:defRPr>
            </a:pPr>
            <a:r>
              <a:t>2) Spatial correlations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endParaRPr/>
          </a:p>
          <a:p>
            <a:pPr>
              <a:defRPr sz="2400">
                <a:solidFill>
                  <a:srgbClr val="FFFFFF"/>
                </a:solidFill>
              </a:defRPr>
            </a:pPr>
            <a:r>
              <a:t>3) Moving objects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endParaRPr/>
          </a:p>
          <a:p>
            <a:pPr>
              <a:defRPr sz="2400">
                <a:solidFill>
                  <a:srgbClr val="FFFFFF"/>
                </a:solidFill>
              </a:defRPr>
            </a:pPr>
            <a:r>
              <a:t>4) Variable objects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endParaRPr/>
          </a:p>
          <a:p>
            <a:pPr>
              <a:defRPr sz="2400">
                <a:solidFill>
                  <a:srgbClr val="FFFFFF"/>
                </a:solidFill>
              </a:defRPr>
            </a:pPr>
            <a:r>
              <a:t>5) Systematic measurement uncertainties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endParaRPr/>
          </a:p>
          <a:p>
            <a:pPr>
              <a:defRPr sz="2400">
                <a:solidFill>
                  <a:srgbClr val="FFFFFF"/>
                </a:solidFill>
              </a:defRPr>
            </a:pPr>
            <a:r>
              <a:t>6) Astrophysical simulations and astrophysical systematics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endParaRPr/>
          </a:p>
          <a:p>
            <a:pPr>
              <a:defRPr sz="2400">
                <a:solidFill>
                  <a:srgbClr val="FFFFFF"/>
                </a:solidFill>
              </a:defRPr>
            </a:pPr>
            <a:r>
              <a:t>7) LSST System Enhancements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endParaRPr/>
          </a:p>
          <a:p>
            <a:pPr>
              <a:defRPr sz="2400">
                <a:solidFill>
                  <a:srgbClr val="FFFFFF"/>
                </a:solidFill>
              </a:defRPr>
            </a:pPr>
            <a:r>
              <a:t>8) New algorithms in LSST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Interpretation of spectral energy distributions (SEDs)…"/>
          <p:cNvSpPr txBox="1"/>
          <p:nvPr/>
        </p:nvSpPr>
        <p:spPr>
          <a:xfrm>
            <a:off x="98853" y="-1565409"/>
            <a:ext cx="9144002" cy="963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/>
          <a:p>
            <a:pPr defTabSz="584200">
              <a:spcBef>
                <a:spcPts val="2400"/>
              </a:spcBef>
              <a:defRPr sz="24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433136" indent="-433136">
              <a:buSzPct val="100000"/>
              <a:buAutoNum type="arabicParenR"/>
              <a:defRPr sz="24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t>Interpretation of spectral energy distributions (SEDs)</a:t>
            </a:r>
          </a:p>
          <a:p>
            <a:pPr>
              <a:defRPr sz="2400">
                <a:solidFill>
                  <a:srgbClr val="FFFB00"/>
                </a:solidFill>
              </a:defRPr>
            </a:pPr>
            <a:endParaRPr/>
          </a:p>
          <a:p>
            <a:pPr>
              <a:defRPr sz="2400">
                <a:solidFill>
                  <a:srgbClr val="FFFB00"/>
                </a:solidFill>
              </a:defRPr>
            </a:pPr>
            <a:r>
              <a:t> </a:t>
            </a:r>
            <a:r>
              <a:rPr>
                <a:solidFill>
                  <a:srgbClr val="FFFFFF"/>
                </a:solidFill>
              </a:rPr>
              <a:t>- efficient and robust interpretation of time-resolved </a:t>
            </a:r>
          </a:p>
          <a:p>
            <a:pPr>
              <a:defRPr sz="2400">
                <a:solidFill>
                  <a:srgbClr val="FFFB00"/>
                </a:solidFill>
              </a:defRPr>
            </a:pPr>
            <a:r>
              <a:rPr>
                <a:solidFill>
                  <a:srgbClr val="FFFFFF"/>
                </a:solidFill>
              </a:rPr>
              <a:t>    multi-band photometry for “billions and billions” of objects </a:t>
            </a:r>
          </a:p>
          <a:p>
            <a:pPr>
              <a:defRPr>
                <a:solidFill>
                  <a:srgbClr val="FFFB00"/>
                </a:solidFill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2400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>
                <a:solidFill>
                  <a:srgbClr val="E3BE6D"/>
                </a:solidFill>
              </a:rPr>
              <a:t>Because of integration over broad bandpasses, forward modeling using a trial SED is superior to “correcting data" (fluxes, positions, sizes):</a:t>
            </a:r>
            <a:r>
              <a:t> </a:t>
            </a:r>
            <a:endParaRPr>
              <a:solidFill>
                <a:srgbClr val="FFFFFF"/>
              </a:solidFill>
            </a:endParaRPr>
          </a:p>
          <a:p>
            <a:pPr>
              <a:defRPr sz="2400">
                <a:solidFill>
                  <a:srgbClr val="FFFB00"/>
                </a:solidFill>
              </a:defRPr>
            </a:pPr>
            <a:r>
              <a:rPr>
                <a:solidFill>
                  <a:srgbClr val="FFFFFF"/>
                </a:solidFill>
              </a:rPr>
              <a:t>a) </a:t>
            </a:r>
            <a:r>
              <a:rPr>
                <a:solidFill>
                  <a:srgbClr val="00FDFF"/>
                </a:solidFill>
              </a:rPr>
              <a:t>photo-z algorithms</a:t>
            </a:r>
            <a:r>
              <a:rPr>
                <a:solidFill>
                  <a:srgbClr val="FFFFFF"/>
                </a:solidFill>
              </a:rPr>
              <a:t>: observed SED depends on the redshift of  an intrinsic SED  (expansion of the universe, source evolution, intergalactic extinction)</a:t>
            </a:r>
          </a:p>
          <a:p>
            <a:pPr>
              <a:defRPr sz="2400">
                <a:solidFill>
                  <a:srgbClr val="FFFB00"/>
                </a:solidFill>
              </a:defRPr>
            </a:pPr>
            <a:r>
              <a:rPr>
                <a:solidFill>
                  <a:srgbClr val="FFFFFF"/>
                </a:solidFill>
              </a:rPr>
              <a:t>b) </a:t>
            </a:r>
            <a:r>
              <a:rPr>
                <a:solidFill>
                  <a:srgbClr val="00FDFF"/>
                </a:solidFill>
              </a:rPr>
              <a:t>photometric parallax for stars</a:t>
            </a:r>
            <a:r>
              <a:rPr>
                <a:solidFill>
                  <a:srgbClr val="FFFFFF"/>
                </a:solidFill>
              </a:rPr>
              <a:t> (will greatly benefit from Gaia parallaxes) </a:t>
            </a:r>
          </a:p>
          <a:p>
            <a:pPr>
              <a:defRPr sz="2400">
                <a:solidFill>
                  <a:srgbClr val="FFFB00"/>
                </a:solidFill>
              </a:defRPr>
            </a:pPr>
            <a:r>
              <a:rPr>
                <a:solidFill>
                  <a:srgbClr val="FFFFFF"/>
                </a:solidFill>
              </a:rPr>
              <a:t>c) </a:t>
            </a:r>
            <a:r>
              <a:rPr>
                <a:solidFill>
                  <a:srgbClr val="00FDFF"/>
                </a:solidFill>
              </a:rPr>
              <a:t>photometric metallicity for stars</a:t>
            </a:r>
            <a:r>
              <a:rPr>
                <a:solidFill>
                  <a:srgbClr val="FFFFFF"/>
                </a:solidFill>
              </a:rPr>
              <a:t> (trained using spectroscopic metallicities)</a:t>
            </a:r>
          </a:p>
          <a:p>
            <a:pPr>
              <a:defRPr sz="2400">
                <a:solidFill>
                  <a:srgbClr val="FFFB00"/>
                </a:solidFill>
              </a:defRPr>
            </a:pPr>
            <a:r>
              <a:rPr>
                <a:solidFill>
                  <a:srgbClr val="FFFFFF"/>
                </a:solidFill>
              </a:rPr>
              <a:t>d) </a:t>
            </a:r>
            <a:r>
              <a:rPr>
                <a:solidFill>
                  <a:srgbClr val="00FDFF"/>
                </a:solidFill>
              </a:rPr>
              <a:t>interstellar extinction</a:t>
            </a:r>
            <a:r>
              <a:rPr>
                <a:solidFill>
                  <a:srgbClr val="FFFFFF"/>
                </a:solidFill>
              </a:rPr>
              <a:t> along the line of sight for stars in the Milky Way disk </a:t>
            </a:r>
          </a:p>
          <a:p>
            <a:pPr>
              <a:defRPr sz="2400">
                <a:solidFill>
                  <a:srgbClr val="FFFB00"/>
                </a:solidFill>
              </a:defRPr>
            </a:pPr>
            <a:r>
              <a:rPr>
                <a:solidFill>
                  <a:srgbClr val="FFFFFF"/>
                </a:solidFill>
              </a:rPr>
              <a:t>e) </a:t>
            </a:r>
            <a:r>
              <a:rPr>
                <a:solidFill>
                  <a:srgbClr val="00FDFF"/>
                </a:solidFill>
              </a:rPr>
              <a:t>astrometric effects due to atmosphere </a:t>
            </a:r>
            <a:r>
              <a:rPr>
                <a:solidFill>
                  <a:srgbClr val="FFFFFF"/>
                </a:solidFill>
              </a:rPr>
              <a:t>(point-spread-function effects, image differencing, finding quasars)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a.png" descr="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0668"/>
            <a:ext cx="9144001" cy="3148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tatistical analysis of a massive LSST dataset"/>
          <p:cNvSpPr txBox="1">
            <a:spLocks noGrp="1"/>
          </p:cNvSpPr>
          <p:nvPr>
            <p:ph type="title"/>
          </p:nvPr>
        </p:nvSpPr>
        <p:spPr>
          <a:xfrm>
            <a:off x="178593" y="71437"/>
            <a:ext cx="8876111" cy="785813"/>
          </a:xfrm>
          <a:prstGeom prst="rect">
            <a:avLst/>
          </a:prstGeom>
        </p:spPr>
        <p:txBody>
          <a:bodyPr lIns="35718" tIns="35718" rIns="35718" bIns="35718"/>
          <a:lstStyle>
            <a:lvl1pPr algn="l" defTabSz="457200"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3200">
                <a:solidFill>
                  <a:schemeClr val="accent3">
                    <a:satOff val="-13807"/>
                    <a:lumOff val="1932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Statistical analysis of a massive LSST dataset  </a:t>
            </a:r>
          </a:p>
        </p:txBody>
      </p:sp>
      <p:sp>
        <p:nvSpPr>
          <p:cNvPr id="960" name="A large (100 PB) database and sophisticated analysis tools:  for each of 40 billion objects there will be about 1000 measurements (each with a few dozen measured parameters)"/>
          <p:cNvSpPr txBox="1">
            <a:spLocks noGrp="1"/>
          </p:cNvSpPr>
          <p:nvPr>
            <p:ph type="body" sz="half" idx="1"/>
          </p:nvPr>
        </p:nvSpPr>
        <p:spPr>
          <a:xfrm>
            <a:off x="98226" y="642937"/>
            <a:ext cx="8876110" cy="2669978"/>
          </a:xfrm>
          <a:prstGeom prst="rect">
            <a:avLst/>
          </a:prstGeom>
        </p:spPr>
        <p:txBody>
          <a:bodyPr lIns="35718" tIns="35718" rIns="35718" bIns="35718"/>
          <a:lstStyle>
            <a:lvl1pPr marL="752928" indent="-435428" defTabSz="584200">
              <a:spcBef>
                <a:spcPts val="2400"/>
              </a:spcBef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400">
                <a:latin typeface="+mn-lt"/>
                <a:ea typeface="+mn-ea"/>
                <a:cs typeface="+mn-cs"/>
                <a:sym typeface="Gill Sans"/>
              </a:defRPr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A large (100 PB) database and sophisticated analysis tools:  for each of 40 billion objects there will be about 1000 measurements (each with a few dozen measured parameters)</a:t>
            </a:r>
          </a:p>
        </p:txBody>
      </p:sp>
      <p:pic>
        <p:nvPicPr>
          <p:cNvPr id="961" name="datamining1.png" descr="datamining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" y="3750468"/>
            <a:ext cx="3282879" cy="3009306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10,000-D space with 40 billion points…"/>
          <p:cNvSpPr txBox="1"/>
          <p:nvPr/>
        </p:nvSpPr>
        <p:spPr>
          <a:xfrm>
            <a:off x="3357562" y="3750468"/>
            <a:ext cx="5848946" cy="266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/>
          <a:lstStyle/>
          <a:p>
            <a:pPr marL="381000" indent="-381000" defTabSz="584200">
              <a:spcBef>
                <a:spcPts val="24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10,000-D space with 40 billion points</a:t>
            </a:r>
          </a:p>
          <a:p>
            <a:pPr marL="381000" indent="-381000" defTabSz="584200">
              <a:spcBef>
                <a:spcPts val="24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Characterization of known objects</a:t>
            </a:r>
          </a:p>
          <a:p>
            <a:pPr marL="381000" indent="-381000" defTabSz="584200">
              <a:spcBef>
                <a:spcPts val="24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Classification of new populations</a:t>
            </a:r>
          </a:p>
          <a:p>
            <a:pPr marL="381000" indent="-381000" defTabSz="584200">
              <a:spcBef>
                <a:spcPts val="2400"/>
              </a:spcBef>
              <a:buSzPct val="171000"/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Discoveries of unusual objects</a:t>
            </a:r>
          </a:p>
        </p:txBody>
      </p:sp>
      <p:sp>
        <p:nvSpPr>
          <p:cNvPr id="963" name="Data mining and knowledge discovery"/>
          <p:cNvSpPr txBox="1"/>
          <p:nvPr/>
        </p:nvSpPr>
        <p:spPr>
          <a:xfrm>
            <a:off x="-241102" y="3170039"/>
            <a:ext cx="7858126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4200">
              <a:defRPr sz="2800" b="1">
                <a:solidFill>
                  <a:schemeClr val="accent3">
                    <a:satOff val="-13807"/>
                    <a:lumOff val="19329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Data mining and knowledge discovery</a:t>
            </a:r>
          </a:p>
        </p:txBody>
      </p:sp>
      <p:sp>
        <p:nvSpPr>
          <p:cNvPr id="964" name="Clustering, classification, outliers"/>
          <p:cNvSpPr txBox="1"/>
          <p:nvPr/>
        </p:nvSpPr>
        <p:spPr>
          <a:xfrm>
            <a:off x="3482578" y="6322218"/>
            <a:ext cx="5554266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4200">
              <a:defRPr sz="2800">
                <a:solidFill>
                  <a:srgbClr val="00C7FC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Clustering, classification, outliers</a:t>
            </a:r>
          </a:p>
        </p:txBody>
      </p:sp>
      <p:sp>
        <p:nvSpPr>
          <p:cNvPr id="965" name="Oval"/>
          <p:cNvSpPr/>
          <p:nvPr/>
        </p:nvSpPr>
        <p:spPr>
          <a:xfrm>
            <a:off x="3665438" y="3644850"/>
            <a:ext cx="5233195" cy="878732"/>
          </a:xfrm>
          <a:prstGeom prst="ellipse">
            <a:avLst/>
          </a:prstGeom>
          <a:ln w="25400">
            <a:solidFill>
              <a:srgbClr val="FF4013"/>
            </a:solidFill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8001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966" name="anomaly-sheep.tiff" descr="anomaly-sheep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357" y="727398"/>
            <a:ext cx="8826583" cy="4509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Text"/>
          <p:cNvSpPr txBox="1"/>
          <p:nvPr/>
        </p:nvSpPr>
        <p:spPr>
          <a:xfrm>
            <a:off x="928687" y="406102"/>
            <a:ext cx="323254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defTabSz="584200">
              <a:defRPr sz="2800">
                <a:solidFill>
                  <a:srgbClr val="4F7A28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</a:t>
            </a:r>
          </a:p>
        </p:txBody>
      </p:sp>
      <p:pic>
        <p:nvPicPr>
          <p:cNvPr id="969" name="telescopeGreen.jpg" descr="telescopeGre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483" y="114647"/>
            <a:ext cx="1769662" cy="1583017"/>
          </a:xfrm>
          <a:prstGeom prst="rect">
            <a:avLst/>
          </a:prstGeom>
          <a:ln w="12700">
            <a:miter lim="400000"/>
          </a:ln>
        </p:spPr>
      </p:pic>
      <p:sp>
        <p:nvSpPr>
          <p:cNvPr id="970" name="Arrow"/>
          <p:cNvSpPr/>
          <p:nvPr/>
        </p:nvSpPr>
        <p:spPr>
          <a:xfrm>
            <a:off x="2238799" y="707385"/>
            <a:ext cx="1170218" cy="635001"/>
          </a:xfrm>
          <a:prstGeom prst="rightArrow">
            <a:avLst>
              <a:gd name="adj1" fmla="val 28336"/>
              <a:gd name="adj2" fmla="val 65695"/>
            </a:avLst>
          </a:prstGeom>
          <a:solidFill>
            <a:srgbClr val="DCDEE0"/>
          </a:solidFill>
          <a:ln w="25400">
            <a:solidFill>
              <a:schemeClr val="accent4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588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971" name="a.tiff" descr="a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2784" y="76663"/>
            <a:ext cx="4535902" cy="3937006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Alert!"/>
          <p:cNvSpPr txBox="1"/>
          <p:nvPr/>
        </p:nvSpPr>
        <p:spPr>
          <a:xfrm>
            <a:off x="8191466" y="2062667"/>
            <a:ext cx="8770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 b="1">
                <a:solidFill>
                  <a:srgbClr val="36E154"/>
                </a:solidFill>
              </a:defRPr>
            </a:lvl1pPr>
          </a:lstStyle>
          <a:p>
            <a:r>
              <a:t>Alert!</a:t>
            </a:r>
          </a:p>
        </p:txBody>
      </p:sp>
      <p:sp>
        <p:nvSpPr>
          <p:cNvPr id="973" name="Line"/>
          <p:cNvSpPr/>
          <p:nvPr/>
        </p:nvSpPr>
        <p:spPr>
          <a:xfrm flipH="1">
            <a:off x="7816845" y="2491041"/>
            <a:ext cx="473621" cy="47362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588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974" name="a.tiff" descr="a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4703641"/>
            <a:ext cx="9144001" cy="23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Arrow"/>
          <p:cNvSpPr/>
          <p:nvPr/>
        </p:nvSpPr>
        <p:spPr>
          <a:xfrm rot="5376976">
            <a:off x="7257381" y="4164241"/>
            <a:ext cx="385001" cy="381001"/>
          </a:xfrm>
          <a:prstGeom prst="rightArrow">
            <a:avLst>
              <a:gd name="adj1" fmla="val 28336"/>
              <a:gd name="adj2" fmla="val 65695"/>
            </a:avLst>
          </a:prstGeom>
          <a:solidFill>
            <a:srgbClr val="DCDEE0"/>
          </a:solidFill>
          <a:ln w="25400">
            <a:solidFill>
              <a:schemeClr val="accent4"/>
            </a:solidFill>
            <a:miter lim="400000"/>
          </a:ln>
          <a:effectLst>
            <a:outerShdw blurRad="76200" dir="10770269" rotWithShape="0">
              <a:schemeClr val="accent5">
                <a:alpha val="80000"/>
              </a:schemeClr>
            </a:outerShdw>
          </a:effectLst>
        </p:spPr>
        <p:txBody>
          <a:bodyPr lIns="50800" tIns="50800" rIns="50800" bIns="50800" anchor="ctr"/>
          <a:lstStyle/>
          <a:p>
            <a:pPr algn="ctr" defTabSz="558800">
              <a:defRPr sz="16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976" name="Additional “followup” data obtained to:…"/>
          <p:cNvSpPr txBox="1"/>
          <p:nvPr/>
        </p:nvSpPr>
        <p:spPr>
          <a:xfrm>
            <a:off x="56515" y="2175581"/>
            <a:ext cx="3902504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t>Additional “followup” data obtained to: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t> - confirmation and classification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t> - provide better temporal resolution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t> - use different filters/wavelengths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t> - obtain spectra (distance!)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t> - other measurements (e.g. polarimetry)</a:t>
            </a:r>
          </a:p>
        </p:txBody>
      </p:sp>
      <p:sp>
        <p:nvSpPr>
          <p:cNvPr id="977" name="Alerts can trigger “Followup” observations:"/>
          <p:cNvSpPr txBox="1"/>
          <p:nvPr/>
        </p:nvSpPr>
        <p:spPr>
          <a:xfrm>
            <a:off x="2905942" y="4225306"/>
            <a:ext cx="453588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t>Alerts can trigger “Followup” observations:</a:t>
            </a:r>
          </a:p>
        </p:txBody>
      </p:sp>
      <p:sp>
        <p:nvSpPr>
          <p:cNvPr id="978" name="Image 1"/>
          <p:cNvSpPr txBox="1"/>
          <p:nvPr/>
        </p:nvSpPr>
        <p:spPr>
          <a:xfrm>
            <a:off x="3542784" y="3662701"/>
            <a:ext cx="88845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t>Image 1</a:t>
            </a:r>
          </a:p>
        </p:txBody>
      </p:sp>
      <p:sp>
        <p:nvSpPr>
          <p:cNvPr id="979" name="Image 2"/>
          <p:cNvSpPr txBox="1"/>
          <p:nvPr/>
        </p:nvSpPr>
        <p:spPr>
          <a:xfrm>
            <a:off x="5049812" y="3662701"/>
            <a:ext cx="88845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t>Image 2</a:t>
            </a:r>
          </a:p>
        </p:txBody>
      </p:sp>
      <p:sp>
        <p:nvSpPr>
          <p:cNvPr id="980" name="Difference"/>
          <p:cNvSpPr txBox="1"/>
          <p:nvPr/>
        </p:nvSpPr>
        <p:spPr>
          <a:xfrm>
            <a:off x="6651651" y="3670763"/>
            <a:ext cx="132979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t>Difference</a:t>
            </a:r>
          </a:p>
        </p:txBody>
      </p:sp>
      <p:sp>
        <p:nvSpPr>
          <p:cNvPr id="981" name="Image 1"/>
          <p:cNvSpPr txBox="1"/>
          <p:nvPr/>
        </p:nvSpPr>
        <p:spPr>
          <a:xfrm>
            <a:off x="3542784" y="1577443"/>
            <a:ext cx="88845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t>Image 1</a:t>
            </a:r>
          </a:p>
        </p:txBody>
      </p:sp>
      <p:sp>
        <p:nvSpPr>
          <p:cNvPr id="982" name="Image 2"/>
          <p:cNvSpPr txBox="1"/>
          <p:nvPr/>
        </p:nvSpPr>
        <p:spPr>
          <a:xfrm>
            <a:off x="5049812" y="1577443"/>
            <a:ext cx="88845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t>Image 2</a:t>
            </a:r>
          </a:p>
        </p:txBody>
      </p:sp>
      <p:sp>
        <p:nvSpPr>
          <p:cNvPr id="983" name="Difference"/>
          <p:cNvSpPr txBox="1"/>
          <p:nvPr/>
        </p:nvSpPr>
        <p:spPr>
          <a:xfrm>
            <a:off x="6651651" y="1577443"/>
            <a:ext cx="132979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 b="1">
                <a:solidFill>
                  <a:srgbClr val="FFFFFF"/>
                </a:solidFill>
              </a:defRPr>
            </a:lvl1pPr>
          </a:lstStyle>
          <a:p>
            <a:r>
              <a:t>Difference</a:t>
            </a:r>
          </a:p>
        </p:txBody>
      </p:sp>
      <p:sp>
        <p:nvSpPr>
          <p:cNvPr id="984" name="~10 billion alerts"/>
          <p:cNvSpPr txBox="1"/>
          <p:nvPr/>
        </p:nvSpPr>
        <p:spPr>
          <a:xfrm>
            <a:off x="189238" y="3909511"/>
            <a:ext cx="24114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lvl1pPr>
          </a:lstStyle>
          <a:p>
            <a:r>
              <a:t>~10 billion alerts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8838" y="-359543"/>
            <a:ext cx="11167206" cy="7199909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LSST: a 10-year survey starting in Oct 2022…"/>
          <p:cNvSpPr txBox="1">
            <a:spLocks noGrp="1"/>
          </p:cNvSpPr>
          <p:nvPr>
            <p:ph type="body" idx="1"/>
          </p:nvPr>
        </p:nvSpPr>
        <p:spPr>
          <a:xfrm>
            <a:off x="1821289" y="-1454562"/>
            <a:ext cx="9112754" cy="5475736"/>
          </a:xfrm>
          <a:prstGeom prst="rect">
            <a:avLst/>
          </a:prstGeom>
        </p:spPr>
        <p:txBody>
          <a:bodyPr/>
          <a:lstStyle/>
          <a:p>
            <a:pPr marL="807357" indent="-489857">
              <a:defRPr sz="2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LSST: a 10-year survey starting in Oct 2022 </a:t>
            </a:r>
          </a:p>
          <a:p>
            <a:pPr marL="807357" indent="-489857">
              <a:defRPr sz="2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multi-color time-resolved faint sky map                                                       - 20 billion galaxies (median redshift ~1)                                                                                      - 20 billion stars (to the edge of the Milky Way)                                          - 10 billion alerts (across the Universe)                                                         - “millions and millions” of SNe, quasars, asteroids… </a:t>
            </a:r>
          </a:p>
          <a:p>
            <a:pPr marL="807357" indent="-489857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data analysis challenges: waiting for you!</a:t>
            </a:r>
            <a:r>
              <a:t> </a:t>
            </a:r>
          </a:p>
        </p:txBody>
      </p:sp>
      <p:sp>
        <p:nvSpPr>
          <p:cNvPr id="988" name="More details:…"/>
          <p:cNvSpPr txBox="1"/>
          <p:nvPr/>
        </p:nvSpPr>
        <p:spPr>
          <a:xfrm>
            <a:off x="3145430" y="5442975"/>
            <a:ext cx="778861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000" b="1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dirty="0"/>
              <a:t>More details: </a:t>
            </a:r>
          </a:p>
          <a:p>
            <a:pPr>
              <a:defRPr sz="2000">
                <a:solidFill>
                  <a:srgbClr val="DCDEE0"/>
                </a:solidFill>
              </a:defRPr>
            </a:pPr>
            <a:r>
              <a:rPr dirty="0"/>
              <a:t>LSST overview paper: arXiv:0805.2366</a:t>
            </a:r>
          </a:p>
          <a:p>
            <a:pPr>
              <a:defRPr sz="2000">
                <a:solidFill>
                  <a:srgbClr val="DCDEE0"/>
                </a:solidFill>
              </a:defRPr>
            </a:pPr>
            <a:r>
              <a:rPr dirty="0"/>
              <a:t>LSST Data Products Definition </a:t>
            </a:r>
            <a:r>
              <a:rPr dirty="0">
                <a:solidFill>
                  <a:schemeClr val="bg1"/>
                </a:solidFill>
              </a:rPr>
              <a:t>Document: </a:t>
            </a: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ls.st/dpdd</a:t>
            </a:r>
          </a:p>
          <a:p>
            <a:pPr>
              <a:defRPr sz="2000">
                <a:solidFill>
                  <a:srgbClr val="DCDEE0"/>
                </a:solidFill>
              </a:defRPr>
            </a:pPr>
            <a:r>
              <a:rPr dirty="0"/>
              <a:t>LSST Science Requirements Document: </a:t>
            </a:r>
            <a:r>
              <a:rPr dirty="0" err="1"/>
              <a:t>ls.st</a:t>
            </a:r>
            <a:r>
              <a:rPr dirty="0"/>
              <a:t>/</a:t>
            </a:r>
            <a:r>
              <a:rPr dirty="0" err="1"/>
              <a:t>srd</a:t>
            </a:r>
            <a:endParaRPr dirty="0"/>
          </a:p>
        </p:txBody>
      </p:sp>
      <p:sp>
        <p:nvSpPr>
          <p:cNvPr id="989" name="Summary"/>
          <p:cNvSpPr txBox="1"/>
          <p:nvPr/>
        </p:nvSpPr>
        <p:spPr>
          <a:xfrm>
            <a:off x="96903" y="225279"/>
            <a:ext cx="7918385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 b="1"/>
            </a:pPr>
            <a:r>
              <a:t>Summary</a:t>
            </a:r>
          </a:p>
          <a:p>
            <a:pPr>
              <a:defRPr sz="2700" b="1"/>
            </a:pPr>
            <a:endParaRPr/>
          </a:p>
          <a:p>
            <a:pPr>
              <a:defRPr sz="2500" b="1">
                <a:solidFill>
                  <a:schemeClr val="accent3"/>
                </a:solidFill>
              </a:defRPr>
            </a:pPr>
            <a:r>
              <a:t> </a:t>
            </a:r>
          </a:p>
          <a:p>
            <a:pPr>
              <a:defRPr sz="2000">
                <a:solidFill>
                  <a:srgbClr val="DCDEE0"/>
                </a:solidFill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a.png" descr="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0668"/>
            <a:ext cx="9144001" cy="3148782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Rubin Obs. will not have the largest mirror but will have by far the largest product of the mirror area and the field-of-view size (etendue or throughput)"/>
          <p:cNvSpPr txBox="1"/>
          <p:nvPr/>
        </p:nvSpPr>
        <p:spPr>
          <a:xfrm>
            <a:off x="104128" y="2871124"/>
            <a:ext cx="8935744" cy="2157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06400">
              <a:defRPr sz="2800" b="1">
                <a:solidFill>
                  <a:srgbClr val="FFFFFF"/>
                </a:solidFill>
              </a:defRPr>
            </a:lvl1pPr>
          </a:lstStyle>
          <a:p>
            <a:r>
              <a:t>Rubin Obs. will not have the largest mirror but will have by far the largest product of the mirror area and the field-of-view size (etendue or throughput)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a.png" descr="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0668"/>
            <a:ext cx="9144001" cy="3148782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Rubin Obs. will not have the largest mirror but will have by far the largest product of the mirror area and the field-of-view size (etendue or throughput)"/>
          <p:cNvSpPr txBox="1"/>
          <p:nvPr/>
        </p:nvSpPr>
        <p:spPr>
          <a:xfrm>
            <a:off x="104128" y="2871124"/>
            <a:ext cx="8935744" cy="2157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06400">
              <a:defRPr sz="2800" b="1">
                <a:solidFill>
                  <a:srgbClr val="FFFFFF"/>
                </a:solidFill>
              </a:defRPr>
            </a:lvl1pPr>
          </a:lstStyle>
          <a:p>
            <a:r>
              <a:t>Rubin Obs. will not have the largest mirror but will have by far the largest product of the mirror area and the field-of-view size (etendue or throughput)</a:t>
            </a:r>
          </a:p>
        </p:txBody>
      </p:sp>
      <p:pic>
        <p:nvPicPr>
          <p:cNvPr id="8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6399" y="4819597"/>
            <a:ext cx="1664627" cy="1924050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LSST will be delivered by the…"/>
          <p:cNvSpPr txBox="1"/>
          <p:nvPr/>
        </p:nvSpPr>
        <p:spPr>
          <a:xfrm>
            <a:off x="326905" y="4838966"/>
            <a:ext cx="6363091" cy="2157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06400">
              <a:defRPr sz="2800" b="1">
                <a:solidFill>
                  <a:srgbClr val="FFFFFF"/>
                </a:solidFill>
              </a:defRPr>
            </a:pPr>
            <a:r>
              <a:t>LSST will be delivered by the </a:t>
            </a:r>
          </a:p>
          <a:p>
            <a:pPr algn="ctr" defTabSz="406400">
              <a:defRPr sz="2800" b="1">
                <a:solidFill>
                  <a:srgbClr val="FFFFFF"/>
                </a:solidFill>
              </a:defRPr>
            </a:pPr>
            <a:r>
              <a:t>Vera C. Rubin Observatory, </a:t>
            </a:r>
          </a:p>
          <a:p>
            <a:pPr algn="ctr" defTabSz="406400">
              <a:defRPr sz="2800" b="1">
                <a:solidFill>
                  <a:srgbClr val="FFFFFF"/>
                </a:solidFill>
              </a:defRPr>
            </a:pPr>
            <a:r>
              <a:t>as its first, 10-year, project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cience Themes for…"/>
          <p:cNvSpPr txBox="1">
            <a:spLocks noGrp="1"/>
          </p:cNvSpPr>
          <p:nvPr>
            <p:ph type="title"/>
          </p:nvPr>
        </p:nvSpPr>
        <p:spPr>
          <a:xfrm>
            <a:off x="-1370041" y="-587022"/>
            <a:ext cx="11123641" cy="1998527"/>
          </a:xfrm>
          <a:prstGeom prst="rect">
            <a:avLst/>
          </a:prstGeom>
        </p:spPr>
        <p:txBody>
          <a:bodyPr/>
          <a:lstStyle/>
          <a:p>
            <a:pPr>
              <a:defRPr sz="3000" b="1"/>
            </a:pPr>
            <a:r>
              <a:rPr dirty="0"/>
              <a:t>Science Themes for </a:t>
            </a:r>
          </a:p>
          <a:p>
            <a:pPr>
              <a:defRPr sz="3000" b="1"/>
            </a:pPr>
            <a:r>
              <a:rPr dirty="0"/>
              <a:t>Legacy Survey of Space and Time</a:t>
            </a:r>
          </a:p>
        </p:txBody>
      </p:sp>
      <p:sp>
        <p:nvSpPr>
          <p:cNvPr id="829" name="Dark matter, dark energy, cosmology (spatial distribution of galaxies, gravitational lensing,  supernovae, quasars)…"/>
          <p:cNvSpPr txBox="1">
            <a:spLocks noGrp="1"/>
          </p:cNvSpPr>
          <p:nvPr>
            <p:ph type="body" idx="1"/>
          </p:nvPr>
        </p:nvSpPr>
        <p:spPr>
          <a:xfrm>
            <a:off x="-310346" y="650326"/>
            <a:ext cx="9342275" cy="4356101"/>
          </a:xfrm>
          <a:prstGeom prst="rect">
            <a:avLst/>
          </a:prstGeom>
        </p:spPr>
        <p:txBody>
          <a:bodyPr/>
          <a:lstStyle/>
          <a:p>
            <a:pPr marL="929821" indent="-612321">
              <a:defRPr sz="3000"/>
            </a:pPr>
            <a:r>
              <a:rPr b="1"/>
              <a:t>Dark matter, dark energy, cosmology</a:t>
            </a:r>
            <a:r>
              <a:t> (spatial distribution of galaxies, gravitational lensing,  supernovae, quasars) </a:t>
            </a:r>
          </a:p>
          <a:p>
            <a:pPr marL="929821" indent="-612321">
              <a:defRPr sz="3000"/>
            </a:pPr>
            <a:r>
              <a:rPr b="1"/>
              <a:t>Time domain </a:t>
            </a:r>
            <a:r>
              <a:t>(cosmic explosions, variable stars) </a:t>
            </a:r>
          </a:p>
          <a:p>
            <a:pPr marL="929821" indent="-612321">
              <a:defRPr sz="3000"/>
            </a:pPr>
            <a:r>
              <a:rPr b="1"/>
              <a:t>The Solar System structure</a:t>
            </a:r>
            <a:r>
              <a:t> (asteroids)  </a:t>
            </a:r>
          </a:p>
          <a:p>
            <a:pPr marL="929821" indent="-612321">
              <a:defRPr sz="3000"/>
            </a:pPr>
            <a:r>
              <a:rPr b="1"/>
              <a:t>The Milky Way structure </a:t>
            </a:r>
            <a:r>
              <a:t>(stars)  </a:t>
            </a:r>
          </a:p>
        </p:txBody>
      </p:sp>
      <p:sp>
        <p:nvSpPr>
          <p:cNvPr id="830" name="Rounded Rectangle"/>
          <p:cNvSpPr/>
          <p:nvPr/>
        </p:nvSpPr>
        <p:spPr>
          <a:xfrm>
            <a:off x="101599" y="4711700"/>
            <a:ext cx="6324601" cy="2057401"/>
          </a:xfrm>
          <a:prstGeom prst="roundRect">
            <a:avLst>
              <a:gd name="adj" fmla="val 925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2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blurRad="635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58800">
              <a:defRPr sz="1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31" name="LSST Science Book: arXiv:0912.0201…"/>
          <p:cNvSpPr txBox="1"/>
          <p:nvPr/>
        </p:nvSpPr>
        <p:spPr>
          <a:xfrm>
            <a:off x="228599" y="4764980"/>
            <a:ext cx="6731001" cy="22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317500">
              <a:tabLst>
                <a:tab pos="254000" algn="l"/>
                <a:tab pos="495300" algn="l"/>
                <a:tab pos="749300" algn="l"/>
                <a:tab pos="1003300" algn="l"/>
                <a:tab pos="1244600" algn="l"/>
                <a:tab pos="1498600" algn="l"/>
                <a:tab pos="1752600" algn="l"/>
                <a:tab pos="2006600" algn="l"/>
                <a:tab pos="2247900" algn="l"/>
                <a:tab pos="2489200" algn="l"/>
                <a:tab pos="2755900" algn="l"/>
                <a:tab pos="2997200" algn="l"/>
              </a:tabLst>
              <a:defRPr sz="3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600"/>
              <a:t>LSST Science Book: arXiv:0912.0201</a:t>
            </a:r>
            <a:r>
              <a:t> </a:t>
            </a:r>
          </a:p>
          <a:p>
            <a:pPr marL="50800" defTabSz="317500">
              <a:spcBef>
                <a:spcPts val="700"/>
              </a:spcBef>
              <a:defRPr sz="1800">
                <a:solidFill>
                  <a:srgbClr val="FFFFFF"/>
                </a:solidFill>
              </a:defRPr>
            </a:pPr>
            <a:r>
              <a:t>Summarizes LSST hardware, software, and observing plans, science enabled by LSST, and educational and outreach opportunities</a:t>
            </a:r>
          </a:p>
          <a:p>
            <a:pPr marL="50800" defTabSz="317500">
              <a:spcBef>
                <a:spcPts val="700"/>
              </a:spcBef>
              <a:defRPr sz="1800" b="1">
                <a:solidFill>
                  <a:srgbClr val="FFFFFF"/>
                </a:solidFill>
              </a:defRPr>
            </a:pPr>
            <a:r>
              <a:t>      245 authors, 15 chapters, 600 pages</a:t>
            </a:r>
          </a:p>
        </p:txBody>
      </p:sp>
      <p:sp>
        <p:nvSpPr>
          <p:cNvPr id="832" name="Rectangle"/>
          <p:cNvSpPr/>
          <p:nvPr/>
        </p:nvSpPr>
        <p:spPr>
          <a:xfrm>
            <a:off x="6866496" y="3909148"/>
            <a:ext cx="2239404" cy="289805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2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blurRad="635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58800">
              <a:defRPr sz="1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833" name="SB_Cover.pdf" descr="SB_Cov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9485" y="3921848"/>
            <a:ext cx="2239404" cy="2898053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90% of time will be spent on a uniform survey: every 3-4 nights, the whole observable sky will be scanned twice per night…"/>
          <p:cNvSpPr txBox="1">
            <a:spLocks noGrp="1"/>
          </p:cNvSpPr>
          <p:nvPr>
            <p:ph type="body" idx="1"/>
          </p:nvPr>
        </p:nvSpPr>
        <p:spPr>
          <a:xfrm>
            <a:off x="-25401" y="431799"/>
            <a:ext cx="9080501" cy="2857501"/>
          </a:xfrm>
          <a:prstGeom prst="rect">
            <a:avLst/>
          </a:prstGeom>
        </p:spPr>
        <p:txBody>
          <a:bodyPr/>
          <a:lstStyle/>
          <a:p>
            <a:pPr marL="766535" indent="-449035">
              <a:defRPr sz="2200">
                <a:solidFill>
                  <a:srgbClr val="D58400"/>
                </a:solidFill>
              </a:defRPr>
            </a:pPr>
            <a:r>
              <a:t>90% of time will be spent on a uniform survey: </a:t>
            </a:r>
            <a:r>
              <a:rPr>
                <a:solidFill>
                  <a:srgbClr val="FFFFFF"/>
                </a:solidFill>
              </a:rPr>
              <a:t>every 3-4 nights, the whole observable sky will be scanned twice per night</a:t>
            </a:r>
            <a:r>
              <a:rPr>
                <a:solidFill>
                  <a:srgbClr val="00C7FC"/>
                </a:solidFill>
              </a:rPr>
              <a:t>  </a:t>
            </a:r>
          </a:p>
          <a:p>
            <a:pPr marL="766535" indent="-449035">
              <a:defRPr sz="2200">
                <a:solidFill>
                  <a:srgbClr val="D58400"/>
                </a:solidFill>
              </a:defRPr>
            </a:pPr>
            <a:r>
              <a:t>after 10 years, half of the sky will be imaged about 1000 times (in 6 bandpasses, ugrizy): </a:t>
            </a:r>
            <a:r>
              <a:rPr>
                <a:solidFill>
                  <a:srgbClr val="FFFFFF"/>
                </a:solidFill>
              </a:rPr>
              <a:t>a digital color movie of the sky</a:t>
            </a:r>
          </a:p>
          <a:p>
            <a:pPr marL="766535" indent="-449035">
              <a:defRPr sz="2200">
                <a:solidFill>
                  <a:srgbClr val="D58400"/>
                </a:solidFill>
              </a:defRPr>
            </a:pPr>
            <a:r>
              <a:t>~100 PB of data: </a:t>
            </a:r>
            <a:r>
              <a:rPr>
                <a:solidFill>
                  <a:srgbClr val="FFFFFF"/>
                </a:solidFill>
              </a:rPr>
              <a:t>about a billion 16 Mpix images, enabling </a:t>
            </a:r>
            <a:r>
              <a:rPr b="1">
                <a:solidFill>
                  <a:srgbClr val="FFFFFF"/>
                </a:solidFill>
              </a:rPr>
              <a:t>measurements for 40 billion objects</a:t>
            </a:r>
            <a:r>
              <a:rPr b="1">
                <a:solidFill>
                  <a:srgbClr val="96D35F"/>
                </a:solidFill>
              </a:rPr>
              <a:t> </a:t>
            </a:r>
            <a:r>
              <a:rPr>
                <a:solidFill>
                  <a:srgbClr val="96D35F"/>
                </a:solidFill>
              </a:rPr>
              <a:t> </a:t>
            </a:r>
          </a:p>
        </p:txBody>
      </p:sp>
      <p:pic>
        <p:nvPicPr>
          <p:cNvPr id="837" name="pp.png" descr="p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117574"/>
            <a:ext cx="4459321" cy="3289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Rectangle"/>
          <p:cNvSpPr/>
          <p:nvPr/>
        </p:nvSpPr>
        <p:spPr>
          <a:xfrm>
            <a:off x="3733800" y="5194300"/>
            <a:ext cx="5372101" cy="11811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635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58800">
              <a:defRPr sz="1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39" name="Rounded Rectangle"/>
          <p:cNvSpPr/>
          <p:nvPr/>
        </p:nvSpPr>
        <p:spPr>
          <a:xfrm>
            <a:off x="4483100" y="3200400"/>
            <a:ext cx="4546601" cy="1905000"/>
          </a:xfrm>
          <a:prstGeom prst="roundRect">
            <a:avLst>
              <a:gd name="adj" fmla="val 1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2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blurRad="635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58800">
              <a:defRPr sz="1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40" name="LSST in one sentence:…"/>
          <p:cNvSpPr txBox="1"/>
          <p:nvPr/>
        </p:nvSpPr>
        <p:spPr>
          <a:xfrm>
            <a:off x="4486187" y="3212207"/>
            <a:ext cx="457200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06400">
              <a:defRPr sz="2200">
                <a:solidFill>
                  <a:srgbClr val="FFF76B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b="1"/>
              <a:t>LSST in one sentence:                     </a:t>
            </a:r>
          </a:p>
          <a:p>
            <a:pPr defTabSz="406400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An optical/near-IR survey of half the sky in ugrizy bands to r~27.5 (36 nJy) based on 825 visits over  a 10-year period: </a:t>
            </a:r>
            <a:r>
              <a:rPr>
                <a:solidFill>
                  <a:srgbClr val="FFFC41"/>
                </a:solidFill>
              </a:rPr>
              <a:t>deep wide fast.</a:t>
            </a:r>
          </a:p>
        </p:txBody>
      </p:sp>
      <p:pic>
        <p:nvPicPr>
          <p:cNvPr id="841" name="a.pdf" descr="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6873" y="3162023"/>
            <a:ext cx="4572001" cy="3200401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Left: a 10-year simulation of LSST survey: the number of visits in the r band (Aitoff projection of eq. coordinates)"/>
          <p:cNvSpPr txBox="1"/>
          <p:nvPr/>
        </p:nvSpPr>
        <p:spPr>
          <a:xfrm>
            <a:off x="4470400" y="5346197"/>
            <a:ext cx="4572001" cy="90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064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b="1"/>
              <a:t>Left: </a:t>
            </a:r>
            <a:r>
              <a:t>a 10-year simulation of LSST survey: the number of visits in the r band (Aitoff projection of eq. coordinates) </a:t>
            </a:r>
          </a:p>
        </p:txBody>
      </p:sp>
      <p:sp>
        <p:nvSpPr>
          <p:cNvPr id="8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>
            <a:lvl1pPr defTabSz="406400">
              <a:defRPr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44" name="Basic idea behind LSST: a uniform sky survey"/>
          <p:cNvSpPr txBox="1">
            <a:spLocks noGrp="1"/>
          </p:cNvSpPr>
          <p:nvPr>
            <p:ph type="title"/>
          </p:nvPr>
        </p:nvSpPr>
        <p:spPr>
          <a:xfrm>
            <a:off x="-205203" y="-88927"/>
            <a:ext cx="8890002" cy="673101"/>
          </a:xfrm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t>Basic idea behind LSST: </a:t>
            </a:r>
            <a:r>
              <a:rPr b="1"/>
              <a:t>a uniform sky survey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Double-click to edit"/>
          <p:cNvSpPr txBox="1">
            <a:spLocks noGrp="1"/>
          </p:cNvSpPr>
          <p:nvPr>
            <p:ph type="title"/>
          </p:nvPr>
        </p:nvSpPr>
        <p:spPr>
          <a:xfrm>
            <a:off x="-560745" y="-10161"/>
            <a:ext cx="10072688" cy="544712"/>
          </a:xfrm>
          <a:prstGeom prst="rect">
            <a:avLst/>
          </a:prstGeom>
        </p:spPr>
        <p:txBody>
          <a:bodyPr lIns="35718" tIns="35718" rIns="35718" bIns="35718"/>
          <a:lstStyle>
            <a:lvl1pPr defTabSz="584200">
              <a:defRPr sz="2600" b="1"/>
            </a:lvl1pPr>
          </a:lstStyle>
          <a:p>
            <a:r>
              <a:t> </a:t>
            </a:r>
          </a:p>
        </p:txBody>
      </p:sp>
      <p:sp>
        <p:nvSpPr>
          <p:cNvPr id="847" name="Text"/>
          <p:cNvSpPr txBox="1"/>
          <p:nvPr/>
        </p:nvSpPr>
        <p:spPr>
          <a:xfrm>
            <a:off x="1007816" y="2940942"/>
            <a:ext cx="127942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584200">
              <a:defRPr sz="2800">
                <a:solidFill>
                  <a:srgbClr val="B51A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</a:t>
            </a:r>
          </a:p>
        </p:txBody>
      </p:sp>
      <p:sp>
        <p:nvSpPr>
          <p:cNvPr id="848" name="Text"/>
          <p:cNvSpPr txBox="1"/>
          <p:nvPr/>
        </p:nvSpPr>
        <p:spPr>
          <a:xfrm>
            <a:off x="6607968" y="6264870"/>
            <a:ext cx="2696767" cy="294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4200">
              <a:defRPr b="1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b="0">
                <a:solidFill>
                  <a:srgbClr val="FFFFFF"/>
                </a:solidFill>
              </a:defRPr>
            </a:pPr>
            <a:r>
              <a:rPr b="1">
                <a:solidFill>
                  <a:srgbClr val="77BB41"/>
                </a:solidFill>
              </a:rPr>
              <a:t> </a:t>
            </a:r>
          </a:p>
        </p:txBody>
      </p:sp>
      <p:sp>
        <p:nvSpPr>
          <p:cNvPr id="849" name="Text"/>
          <p:cNvSpPr txBox="1"/>
          <p:nvPr/>
        </p:nvSpPr>
        <p:spPr>
          <a:xfrm>
            <a:off x="5929312" y="589359"/>
            <a:ext cx="3455790" cy="58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</a:t>
            </a:r>
          </a:p>
        </p:txBody>
      </p:sp>
      <p:sp>
        <p:nvSpPr>
          <p:cNvPr id="850" name="Text"/>
          <p:cNvSpPr txBox="1"/>
          <p:nvPr/>
        </p:nvSpPr>
        <p:spPr>
          <a:xfrm>
            <a:off x="614316" y="989409"/>
            <a:ext cx="2733767" cy="58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</a:t>
            </a:r>
          </a:p>
        </p:txBody>
      </p:sp>
      <p:sp>
        <p:nvSpPr>
          <p:cNvPr id="851" name="Text"/>
          <p:cNvSpPr txBox="1"/>
          <p:nvPr/>
        </p:nvSpPr>
        <p:spPr>
          <a:xfrm>
            <a:off x="6342519" y="1151929"/>
            <a:ext cx="243780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4200">
              <a:defRPr sz="1400" b="1">
                <a:solidFill>
                  <a:srgbClr val="D6D6D6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</a:t>
            </a:r>
          </a:p>
        </p:txBody>
      </p:sp>
      <p:pic>
        <p:nvPicPr>
          <p:cNvPr id="852" name="a1.tiff" descr="a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972" y="-1"/>
            <a:ext cx="719405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SDSS…"/>
          <p:cNvSpPr txBox="1"/>
          <p:nvPr/>
        </p:nvSpPr>
        <p:spPr>
          <a:xfrm>
            <a:off x="21335" y="314920"/>
            <a:ext cx="919623" cy="113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SDSS</a:t>
            </a: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gri</a:t>
            </a: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3.5’x3.5’</a:t>
            </a: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r~22.5</a:t>
            </a:r>
          </a:p>
        </p:txBody>
      </p:sp>
      <p:sp>
        <p:nvSpPr>
          <p:cNvPr id="8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51449" y="6527601"/>
            <a:ext cx="22324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t"/>
          <a:lstStyle>
            <a:lvl1pPr defTabSz="5842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855" name="3 arcmin is 1/10 of the full Moon’s diameter"/>
          <p:cNvSpPr txBox="1"/>
          <p:nvPr/>
        </p:nvSpPr>
        <p:spPr>
          <a:xfrm>
            <a:off x="-58604" y="1724708"/>
            <a:ext cx="107950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3 arcmin is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1/10</a:t>
            </a:r>
            <a:r>
              <a:t> of the full Moon’s diameter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Double-click to edit"/>
          <p:cNvSpPr txBox="1">
            <a:spLocks noGrp="1"/>
          </p:cNvSpPr>
          <p:nvPr>
            <p:ph type="title"/>
          </p:nvPr>
        </p:nvSpPr>
        <p:spPr>
          <a:xfrm>
            <a:off x="-560745" y="-10161"/>
            <a:ext cx="10072688" cy="544712"/>
          </a:xfrm>
          <a:prstGeom prst="rect">
            <a:avLst/>
          </a:prstGeom>
        </p:spPr>
        <p:txBody>
          <a:bodyPr lIns="35718" tIns="35718" rIns="35718" bIns="35718"/>
          <a:lstStyle>
            <a:lvl1pPr defTabSz="584200">
              <a:defRPr sz="2600" b="1"/>
            </a:lvl1pPr>
          </a:lstStyle>
          <a:p>
            <a:r>
              <a:t> </a:t>
            </a:r>
          </a:p>
        </p:txBody>
      </p:sp>
      <p:sp>
        <p:nvSpPr>
          <p:cNvPr id="858" name="Text"/>
          <p:cNvSpPr txBox="1"/>
          <p:nvPr/>
        </p:nvSpPr>
        <p:spPr>
          <a:xfrm>
            <a:off x="1007816" y="2940942"/>
            <a:ext cx="127942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584200">
              <a:defRPr sz="2800">
                <a:solidFill>
                  <a:srgbClr val="B51A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</a:t>
            </a:r>
          </a:p>
        </p:txBody>
      </p:sp>
      <p:sp>
        <p:nvSpPr>
          <p:cNvPr id="859" name="Text"/>
          <p:cNvSpPr txBox="1"/>
          <p:nvPr/>
        </p:nvSpPr>
        <p:spPr>
          <a:xfrm>
            <a:off x="6607968" y="6264870"/>
            <a:ext cx="2696767" cy="294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4200">
              <a:defRPr b="1">
                <a:solidFill>
                  <a:srgbClr val="77BB41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b="0">
                <a:solidFill>
                  <a:srgbClr val="FFFFFF"/>
                </a:solidFill>
              </a:defRPr>
            </a:pPr>
            <a:r>
              <a:rPr b="1">
                <a:solidFill>
                  <a:srgbClr val="77BB41"/>
                </a:solidFill>
              </a:rPr>
              <a:t> </a:t>
            </a:r>
          </a:p>
        </p:txBody>
      </p:sp>
      <p:sp>
        <p:nvSpPr>
          <p:cNvPr id="860" name="Text"/>
          <p:cNvSpPr txBox="1"/>
          <p:nvPr/>
        </p:nvSpPr>
        <p:spPr>
          <a:xfrm>
            <a:off x="5929312" y="589359"/>
            <a:ext cx="3455790" cy="58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</a:t>
            </a:r>
          </a:p>
        </p:txBody>
      </p:sp>
      <p:sp>
        <p:nvSpPr>
          <p:cNvPr id="861" name="Text"/>
          <p:cNvSpPr txBox="1"/>
          <p:nvPr/>
        </p:nvSpPr>
        <p:spPr>
          <a:xfrm>
            <a:off x="614316" y="989409"/>
            <a:ext cx="2733767" cy="58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580429">
              <a:defRPr sz="3200">
                <a:solidFill>
                  <a:srgbClr val="96D35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</a:t>
            </a:r>
          </a:p>
        </p:txBody>
      </p:sp>
      <p:sp>
        <p:nvSpPr>
          <p:cNvPr id="862" name="Text"/>
          <p:cNvSpPr txBox="1"/>
          <p:nvPr/>
        </p:nvSpPr>
        <p:spPr>
          <a:xfrm>
            <a:off x="6342519" y="1151929"/>
            <a:ext cx="243780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584200">
              <a:defRPr sz="1400" b="1">
                <a:solidFill>
                  <a:srgbClr val="D6D6D6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</a:t>
            </a:r>
          </a:p>
        </p:txBody>
      </p:sp>
      <p:pic>
        <p:nvPicPr>
          <p:cNvPr id="863" name="a2.tiff" descr="a2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110" y="-1"/>
            <a:ext cx="710978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HSC…"/>
          <p:cNvSpPr txBox="1"/>
          <p:nvPr/>
        </p:nvSpPr>
        <p:spPr>
          <a:xfrm>
            <a:off x="21335" y="314920"/>
            <a:ext cx="919623" cy="113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HSC</a:t>
            </a: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gri</a:t>
            </a: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3.5’x3.5’</a:t>
            </a:r>
          </a:p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r~27</a:t>
            </a:r>
          </a:p>
        </p:txBody>
      </p:sp>
      <p:sp>
        <p:nvSpPr>
          <p:cNvPr id="8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4451449" y="6527601"/>
            <a:ext cx="22324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8" tIns="35718" rIns="35718" bIns="35718" anchor="t"/>
          <a:lstStyle>
            <a:lvl1pPr defTabSz="584200">
              <a:defRPr sz="900"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866" name="3 arcmin is 1/10 of the full Moon’s diameter"/>
          <p:cNvSpPr txBox="1"/>
          <p:nvPr/>
        </p:nvSpPr>
        <p:spPr>
          <a:xfrm>
            <a:off x="-58604" y="1724708"/>
            <a:ext cx="107950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3 arcmin is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1/10</a:t>
            </a:r>
            <a:r>
              <a:t> of the full Moon’s diameter</a:t>
            </a:r>
          </a:p>
        </p:txBody>
      </p:sp>
      <p:sp>
        <p:nvSpPr>
          <p:cNvPr id="867" name="like LSST depth (but tiny area)"/>
          <p:cNvSpPr txBox="1"/>
          <p:nvPr/>
        </p:nvSpPr>
        <p:spPr>
          <a:xfrm>
            <a:off x="-58604" y="3722665"/>
            <a:ext cx="10795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like LSST depth (but tiny area)</a:t>
            </a:r>
          </a:p>
        </p:txBody>
      </p:sp>
      <p:sp>
        <p:nvSpPr>
          <p:cNvPr id="868" name="LSST will deliver 5 million such images"/>
          <p:cNvSpPr txBox="1"/>
          <p:nvPr/>
        </p:nvSpPr>
        <p:spPr>
          <a:xfrm>
            <a:off x="-58604" y="5441221"/>
            <a:ext cx="10795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 LSST will deliver 5 million such images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5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5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1394</Words>
  <Application>Microsoft Macintosh PowerPoint</Application>
  <PresentationFormat>On-screen Show (4:3)</PresentationFormat>
  <Paragraphs>194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American Typewriter</vt:lpstr>
      <vt:lpstr>Arial</vt:lpstr>
      <vt:lpstr>Arial Narrow</vt:lpstr>
      <vt:lpstr>Arial Rounded MT Bold</vt:lpstr>
      <vt:lpstr>Calibri</vt:lpstr>
      <vt:lpstr>Futura Bold</vt:lpstr>
      <vt:lpstr>Gill Sans</vt:lpstr>
      <vt:lpstr>Helvetica</vt:lpstr>
      <vt:lpstr>Helvetica Light</vt:lpstr>
      <vt:lpstr>Helvetica Neue</vt:lpstr>
      <vt:lpstr>Helvetica Neue Light</vt:lpstr>
      <vt:lpstr>Lucida Grande</vt:lpstr>
      <vt:lpstr>Times New Roman</vt:lpstr>
      <vt:lpstr>Times Roman</vt:lpstr>
      <vt:lpstr>Gradient</vt:lpstr>
      <vt:lpstr>PowerPoint Presentation</vt:lpstr>
      <vt:lpstr>Outline</vt:lpstr>
      <vt:lpstr>PowerPoint Presentation</vt:lpstr>
      <vt:lpstr>PowerPoint Presentation</vt:lpstr>
      <vt:lpstr>PowerPoint Presentation</vt:lpstr>
      <vt:lpstr>Science Themes for  Legacy Survey of Space and Time</vt:lpstr>
      <vt:lpstr>Basic idea behind LSST: a uniform sky survey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The field-of-view comparison: Gemini vs. LSST</vt:lpstr>
      <vt:lpstr>Optical Design for LSST</vt:lpstr>
      <vt:lpstr>PowerPoint Presentation</vt:lpstr>
      <vt:lpstr>PowerPoint Presentation</vt:lpstr>
      <vt:lpstr>LSST camera</vt:lpstr>
      <vt:lpstr>LSST camera</vt:lpstr>
      <vt:lpstr>PowerPoint Presentation</vt:lpstr>
      <vt:lpstr>PowerPoint Presentation</vt:lpstr>
      <vt:lpstr>LSST Data Management System (“software”)</vt:lpstr>
      <vt:lpstr>PowerPoint Presentation</vt:lpstr>
      <vt:lpstr>Outline</vt:lpstr>
      <vt:lpstr>PowerPoint Presentation</vt:lpstr>
      <vt:lpstr>Statistical analysis of a massive LSST dataset  </vt:lpstr>
      <vt:lpstr>Data analysis challenges in the era of Big Data</vt:lpstr>
      <vt:lpstr>Everything we’d like to do with LSST data,  but don’t know (yet) how     (Ivezić, Connolly, Jurić: arXiv:1612.04772)</vt:lpstr>
      <vt:lpstr>PowerPoint Presentation</vt:lpstr>
      <vt:lpstr>Statistical analysis of a massive LSST dataset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2021-07-05T20:15:08Z</dcterms:modified>
</cp:coreProperties>
</file>